
<file path=[Content_Types].xml><?xml version="1.0" encoding="utf-8"?>
<Types xmlns="http://schemas.openxmlformats.org/package/2006/content-types">
  <Default Extension="png" ContentType="image/png"/>
  <Default Extension="jpeg" ContentType="image/jpe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34"/>
  </p:handoutMasterIdLst>
  <p:sldIdLst>
    <p:sldId id="354" r:id="rId3"/>
    <p:sldId id="3414" r:id="rId5"/>
    <p:sldId id="376" r:id="rId6"/>
    <p:sldId id="3383" r:id="rId7"/>
    <p:sldId id="3433" r:id="rId8"/>
    <p:sldId id="3416" r:id="rId9"/>
    <p:sldId id="3420" r:id="rId10"/>
    <p:sldId id="3436" r:id="rId11"/>
    <p:sldId id="3477" r:id="rId12"/>
    <p:sldId id="3516" r:id="rId13"/>
    <p:sldId id="3476" r:id="rId14"/>
    <p:sldId id="3437" r:id="rId15"/>
    <p:sldId id="3497" r:id="rId16"/>
    <p:sldId id="3439" r:id="rId17"/>
    <p:sldId id="3417" r:id="rId18"/>
    <p:sldId id="3440" r:id="rId19"/>
    <p:sldId id="3422" r:id="rId20"/>
    <p:sldId id="3425" r:id="rId21"/>
    <p:sldId id="3441" r:id="rId22"/>
    <p:sldId id="3423" r:id="rId23"/>
    <p:sldId id="3418" r:id="rId24"/>
    <p:sldId id="3517" r:id="rId25"/>
    <p:sldId id="3424" r:id="rId26"/>
    <p:sldId id="3515" r:id="rId27"/>
    <p:sldId id="3471" r:id="rId28"/>
    <p:sldId id="3419" r:id="rId29"/>
    <p:sldId id="3426" r:id="rId30"/>
    <p:sldId id="3514" r:id="rId31"/>
    <p:sldId id="3443" r:id="rId32"/>
    <p:sldId id="276"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B9BD5"/>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351" autoAdjust="0"/>
  </p:normalViewPr>
  <p:slideViewPr>
    <p:cSldViewPr snapToGrid="0">
      <p:cViewPr varScale="1">
        <p:scale>
          <a:sx n="66" d="100"/>
          <a:sy n="66" d="100"/>
        </p:scale>
        <p:origin x="1146" y="33"/>
      </p:cViewPr>
      <p:guideLst>
        <p:guide orient="horz" pos="210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B4D20A-C221-440E-B378-EBD527C83BC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8593E8-2C6E-417A-B51E-137195A5381F}"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AAAD4-C7E1-47D1-AF73-744443F7F3A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D1BB8-DE2C-44F4-82C5-4D0F0CCEB12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各位专家各位同学大家上午好，今天我报告的题目是</a:t>
            </a:r>
            <a:r>
              <a:rPr lang="zh-CN" altLang="en-US" dirty="0">
                <a:latin typeface="Times New Roman" panose="02020703060505090304" pitchFamily="18" charset="0"/>
                <a:ea typeface="微软雅黑" panose="020B0503020204020204" pitchFamily="34" charset="-122"/>
                <a:sym typeface="Times New Roman" panose="02020703060505090304" pitchFamily="18" charset="0"/>
              </a:rPr>
              <a:t>江苏国家应用数学中心医学影像数据平台建设，主要针对这半年来医学数据平台搭建情况和大家进行介绍。</a:t>
            </a:r>
            <a:endParaRPr lang="zh-CN" altLang="en-US" dirty="0"/>
          </a:p>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sym typeface="+mn-ea"/>
              </a:rPr>
              <a:t>由于胰腺癌数据比较珍贵，我们平时也注意收集公开数据集中的胰腺癌数据。目前我们收集到了两个胰腺癌相关的数据集，共包含</a:t>
            </a:r>
            <a:r>
              <a:rPr lang="en-US" altLang="zh-CN" dirty="0">
                <a:sym typeface="+mn-ea"/>
              </a:rPr>
              <a:t>281</a:t>
            </a:r>
            <a:r>
              <a:rPr lang="zh-CN" altLang="en-US" dirty="0">
                <a:sym typeface="+mn-ea"/>
              </a:rPr>
              <a:t>例</a:t>
            </a:r>
            <a:r>
              <a:rPr lang="en-US" altLang="zh-CN" dirty="0">
                <a:sym typeface="+mn-ea"/>
              </a:rPr>
              <a:t>CT</a:t>
            </a:r>
            <a:r>
              <a:rPr lang="zh-CN" altLang="en-US" dirty="0">
                <a:sym typeface="+mn-ea"/>
              </a:rPr>
              <a:t>数据，包含</a:t>
            </a:r>
            <a:r>
              <a:rPr lang="en-US" altLang="zh-CN" dirty="0">
                <a:sym typeface="+mn-ea"/>
              </a:rPr>
              <a:t>PDAC</a:t>
            </a:r>
            <a:r>
              <a:rPr lang="zh-CN" altLang="en-US" dirty="0">
                <a:sym typeface="+mn-ea"/>
              </a:rPr>
              <a:t>，</a:t>
            </a:r>
            <a:r>
              <a:rPr lang="en-US" altLang="zh-CN" dirty="0">
                <a:sym typeface="+mn-ea"/>
              </a:rPr>
              <a:t>IPMN</a:t>
            </a:r>
            <a:r>
              <a:rPr lang="zh-CN" altLang="en-US" dirty="0">
                <a:sym typeface="+mn-ea"/>
              </a:rPr>
              <a:t>和</a:t>
            </a:r>
            <a:r>
              <a:rPr lang="en-US" altLang="zh-CN" dirty="0">
                <a:sym typeface="+mn-ea"/>
              </a:rPr>
              <a:t>PNET</a:t>
            </a:r>
            <a:r>
              <a:rPr lang="zh-CN" altLang="en-US" dirty="0">
                <a:sym typeface="+mn-ea"/>
              </a:rPr>
              <a:t>三种肿瘤，共计</a:t>
            </a:r>
            <a:r>
              <a:rPr lang="en-US" altLang="zh-CN" dirty="0">
                <a:sym typeface="+mn-ea"/>
              </a:rPr>
              <a:t>7.59GB</a:t>
            </a:r>
            <a:r>
              <a:rPr lang="zh-CN" altLang="en-US" dirty="0">
                <a:sym typeface="+mn-ea"/>
              </a:rPr>
              <a:t>大小。目前存在的问题是这两个公开数据集只有一个数据集有标注，并且标注不分肿瘤类别，没有血管的标注。</a:t>
            </a:r>
            <a:endParaRPr lang="zh-CN" altLang="en-US" dirty="0">
              <a:sym typeface="+mn-ea"/>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sym typeface="+mn-ea"/>
              </a:rPr>
              <a:t>目前收集到的</a:t>
            </a:r>
            <a:r>
              <a:rPr lang="en-US" altLang="zh-CN" dirty="0">
                <a:sym typeface="+mn-ea"/>
              </a:rPr>
              <a:t>MR</a:t>
            </a:r>
            <a:r>
              <a:rPr lang="zh-CN" altLang="en-US" dirty="0">
                <a:sym typeface="+mn-ea"/>
              </a:rPr>
              <a:t>数据是</a:t>
            </a:r>
            <a:r>
              <a:rPr lang="en-US" altLang="zh-CN" dirty="0">
                <a:sym typeface="+mn-ea"/>
              </a:rPr>
              <a:t>2017</a:t>
            </a:r>
            <a:r>
              <a:rPr lang="zh-CN" altLang="en-US" dirty="0">
                <a:sym typeface="+mn-ea"/>
              </a:rPr>
              <a:t>年以来来自</a:t>
            </a:r>
            <a:r>
              <a:rPr lang="en-US" altLang="zh-CN" dirty="0">
                <a:sym typeface="+mn-ea"/>
              </a:rPr>
              <a:t>62</a:t>
            </a:r>
            <a:r>
              <a:rPr lang="zh-CN" altLang="en-US" dirty="0">
                <a:sym typeface="+mn-ea"/>
              </a:rPr>
              <a:t>位病人的</a:t>
            </a:r>
            <a:r>
              <a:rPr lang="en-US" altLang="zh-CN" dirty="0">
                <a:sym typeface="+mn-ea"/>
              </a:rPr>
              <a:t>70</a:t>
            </a:r>
            <a:r>
              <a:rPr lang="zh-CN" altLang="en-US" dirty="0">
                <a:sym typeface="+mn-ea"/>
              </a:rPr>
              <a:t>例数据，总大小为</a:t>
            </a:r>
            <a:r>
              <a:rPr lang="en-US" altLang="zh-CN" dirty="0">
                <a:sym typeface="+mn-ea"/>
              </a:rPr>
              <a:t>20.7GB</a:t>
            </a:r>
            <a:r>
              <a:rPr lang="zh-CN" altLang="en-US" dirty="0">
                <a:sym typeface="+mn-ea"/>
              </a:rPr>
              <a:t>。我们同样也按照</a:t>
            </a:r>
            <a:r>
              <a:rPr lang="en-US" altLang="zh-CN" dirty="0">
                <a:sym typeface="+mn-ea"/>
              </a:rPr>
              <a:t>patient id</a:t>
            </a:r>
            <a:r>
              <a:rPr lang="zh-CN" altLang="en-US" dirty="0">
                <a:sym typeface="+mn-ea"/>
              </a:rPr>
              <a:t>给文件夹命名，这里每个文件夹中包含了不同序列的</a:t>
            </a:r>
            <a:r>
              <a:rPr lang="en-US" altLang="zh-CN" dirty="0">
                <a:sym typeface="+mn-ea"/>
              </a:rPr>
              <a:t>MR</a:t>
            </a:r>
            <a:r>
              <a:rPr lang="zh-CN" altLang="en-US" dirty="0">
                <a:sym typeface="+mn-ea"/>
              </a:rPr>
              <a:t>图像。我们也制作了</a:t>
            </a:r>
            <a:r>
              <a:rPr lang="en-US" altLang="zh-CN" dirty="0">
                <a:sym typeface="+mn-ea"/>
              </a:rPr>
              <a:t>excel</a:t>
            </a:r>
            <a:r>
              <a:rPr lang="zh-CN" altLang="en-US" dirty="0">
                <a:sym typeface="+mn-ea"/>
              </a:rPr>
              <a:t>表格进行信息统计。目前</a:t>
            </a:r>
            <a:r>
              <a:rPr lang="en-US" altLang="zh-CN" dirty="0">
                <a:sym typeface="+mn-ea"/>
              </a:rPr>
              <a:t>MR</a:t>
            </a:r>
            <a:r>
              <a:rPr lang="zh-CN" altLang="en-US" dirty="0">
                <a:sym typeface="+mn-ea"/>
              </a:rPr>
              <a:t>数据的收集尚未完成，并且没有标注。</a:t>
            </a:r>
            <a:endParaRPr lang="zh-CN" altLang="en-US" dirty="0">
              <a:sym typeface="+mn-ea"/>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目前收集到的</a:t>
            </a:r>
            <a:r>
              <a:rPr lang="en-US" altLang="zh-CN" dirty="0"/>
              <a:t>PET-CT</a:t>
            </a:r>
            <a:r>
              <a:rPr lang="zh-CN" altLang="en-US" dirty="0"/>
              <a:t>数据包含了自</a:t>
            </a:r>
            <a:r>
              <a:rPr lang="en-US" altLang="zh-CN" dirty="0"/>
              <a:t>2017</a:t>
            </a:r>
            <a:r>
              <a:rPr lang="zh-CN" altLang="en-US" dirty="0"/>
              <a:t>年以来来自</a:t>
            </a:r>
            <a:r>
              <a:rPr lang="en-US" altLang="zh-CN" dirty="0"/>
              <a:t>123</a:t>
            </a:r>
            <a:r>
              <a:rPr lang="zh-CN" altLang="en-US" dirty="0"/>
              <a:t>位病人的</a:t>
            </a:r>
            <a:r>
              <a:rPr lang="en-US" altLang="zh-CN" dirty="0"/>
              <a:t>132</a:t>
            </a:r>
            <a:r>
              <a:rPr lang="zh-CN" altLang="en-US" dirty="0"/>
              <a:t>例数据，总大小为</a:t>
            </a:r>
            <a:r>
              <a:rPr lang="en-US" altLang="zh-CN" dirty="0"/>
              <a:t>42GB</a:t>
            </a:r>
            <a:r>
              <a:rPr lang="zh-CN" altLang="en-US" dirty="0"/>
              <a:t>。这里每个文件夹中均包含了</a:t>
            </a:r>
            <a:r>
              <a:rPr lang="en-US" altLang="zh-CN" dirty="0"/>
              <a:t>CT</a:t>
            </a:r>
            <a:r>
              <a:rPr lang="zh-CN" altLang="en-US" dirty="0"/>
              <a:t>序列和</a:t>
            </a:r>
            <a:r>
              <a:rPr lang="en-US" altLang="zh-CN" dirty="0"/>
              <a:t>PET</a:t>
            </a:r>
            <a:r>
              <a:rPr lang="zh-CN" altLang="en-US" dirty="0"/>
              <a:t>序列图像。整体来说</a:t>
            </a:r>
            <a:r>
              <a:rPr lang="en-US" altLang="zh-CN" dirty="0"/>
              <a:t>PET-CT</a:t>
            </a:r>
            <a:r>
              <a:rPr lang="zh-CN" altLang="en-US" dirty="0"/>
              <a:t>的数据量也相对充足，但</a:t>
            </a:r>
            <a:r>
              <a:rPr lang="zh-CN" altLang="en-US" dirty="0">
                <a:sym typeface="+mn-ea"/>
              </a:rPr>
              <a:t>目前收集的大部分数据来自鼓楼医院</a:t>
            </a:r>
            <a:r>
              <a:rPr lang="en-US" altLang="zh-CN" dirty="0">
                <a:sym typeface="+mn-ea"/>
              </a:rPr>
              <a:t>9A</a:t>
            </a:r>
            <a:r>
              <a:rPr lang="zh-CN" altLang="en-US" dirty="0">
                <a:sym typeface="+mn-ea"/>
              </a:rPr>
              <a:t>病区，缺少了</a:t>
            </a:r>
            <a:r>
              <a:rPr lang="en-US" altLang="zh-CN" dirty="0">
                <a:sym typeface="+mn-ea"/>
              </a:rPr>
              <a:t>110</a:t>
            </a:r>
            <a:r>
              <a:rPr lang="zh-CN" altLang="en-US" dirty="0">
                <a:sym typeface="+mn-ea"/>
              </a:rPr>
              <a:t>例其他病区和门诊的数据，并且这些数据均未进行标注。</a:t>
            </a:r>
            <a:endParaRPr lang="zh-CN" altLang="en-US" dirty="0">
              <a:sym typeface="+mn-ea"/>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sym typeface="+mn-ea"/>
              </a:rPr>
              <a:t>收集到的荧光数据目前很少，其中胰腺癌仅有</a:t>
            </a:r>
            <a:r>
              <a:rPr lang="en-US" altLang="zh-CN" dirty="0">
                <a:sym typeface="+mn-ea"/>
              </a:rPr>
              <a:t>2</a:t>
            </a:r>
            <a:r>
              <a:rPr lang="zh-CN" altLang="en-US" dirty="0">
                <a:sym typeface="+mn-ea"/>
              </a:rPr>
              <a:t>例视频数据，除此之外还有</a:t>
            </a:r>
            <a:r>
              <a:rPr lang="en-US" altLang="zh-CN" dirty="0">
                <a:sym typeface="+mn-ea"/>
              </a:rPr>
              <a:t>1</a:t>
            </a:r>
            <a:r>
              <a:rPr lang="zh-CN" altLang="en-US" dirty="0">
                <a:sym typeface="+mn-ea"/>
              </a:rPr>
              <a:t>例肝部和</a:t>
            </a:r>
            <a:r>
              <a:rPr lang="en-US" altLang="zh-CN" dirty="0">
                <a:sym typeface="+mn-ea"/>
              </a:rPr>
              <a:t>2</a:t>
            </a:r>
            <a:r>
              <a:rPr lang="zh-CN" altLang="en-US" dirty="0">
                <a:sym typeface="+mn-ea"/>
              </a:rPr>
              <a:t>例肺部的数据。并且我们目前对荧光成像的原理还不够了解，对荧光图像的理解也不足。</a:t>
            </a:r>
            <a:endParaRPr lang="zh-CN" altLang="en-US" dirty="0">
              <a:sym typeface="+mn-ea"/>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sym typeface="+mn-ea"/>
              </a:rPr>
              <a:t>病理数据目前数据量相对充足，主要有两个来源。大部分来自于鼓楼医院病理科，有</a:t>
            </a:r>
            <a:r>
              <a:rPr lang="en-US" altLang="zh-CN" dirty="0">
                <a:sym typeface="+mn-ea"/>
              </a:rPr>
              <a:t>100</a:t>
            </a:r>
            <a:r>
              <a:rPr lang="zh-CN" altLang="en-US" dirty="0">
                <a:sym typeface="+mn-ea"/>
              </a:rPr>
              <a:t>例</a:t>
            </a:r>
            <a:r>
              <a:rPr lang="en-US" altLang="zh-CN" dirty="0">
                <a:sym typeface="+mn-ea"/>
              </a:rPr>
              <a:t>ndpi</a:t>
            </a:r>
            <a:r>
              <a:rPr lang="zh-CN" altLang="en-US" dirty="0">
                <a:sym typeface="+mn-ea"/>
              </a:rPr>
              <a:t>格式和</a:t>
            </a:r>
            <a:r>
              <a:rPr lang="en-US" altLang="zh-CN" dirty="0">
                <a:sym typeface="+mn-ea"/>
              </a:rPr>
              <a:t>7</a:t>
            </a:r>
            <a:r>
              <a:rPr lang="zh-CN" altLang="en-US" dirty="0">
                <a:sym typeface="+mn-ea"/>
              </a:rPr>
              <a:t>例</a:t>
            </a:r>
            <a:r>
              <a:rPr lang="en-US" altLang="zh-CN" dirty="0">
                <a:sym typeface="+mn-ea"/>
              </a:rPr>
              <a:t>mrxs</a:t>
            </a:r>
            <a:r>
              <a:rPr lang="zh-CN" altLang="en-US" dirty="0">
                <a:sym typeface="+mn-ea"/>
              </a:rPr>
              <a:t>格式的数据；此外还有来自于今年</a:t>
            </a:r>
            <a:r>
              <a:rPr lang="en-US" altLang="zh-CN" dirty="0">
                <a:sym typeface="+mn-ea"/>
              </a:rPr>
              <a:t>MICCAI</a:t>
            </a:r>
            <a:r>
              <a:rPr lang="zh-CN" altLang="en-US" dirty="0">
                <a:sym typeface="+mn-ea"/>
              </a:rPr>
              <a:t>病理图像检测比赛的</a:t>
            </a:r>
            <a:r>
              <a:rPr lang="en-US" altLang="zh-CN" dirty="0">
                <a:sym typeface="+mn-ea"/>
              </a:rPr>
              <a:t>50</a:t>
            </a:r>
            <a:r>
              <a:rPr lang="zh-CN" altLang="en-US" dirty="0">
                <a:sym typeface="+mn-ea"/>
              </a:rPr>
              <a:t>例</a:t>
            </a:r>
            <a:r>
              <a:rPr lang="en-US" altLang="zh-CN" dirty="0">
                <a:sym typeface="+mn-ea"/>
              </a:rPr>
              <a:t>WSI</a:t>
            </a:r>
            <a:r>
              <a:rPr lang="zh-CN" altLang="en-US" dirty="0">
                <a:sym typeface="+mn-ea"/>
              </a:rPr>
              <a:t>格式的数据。虽然数据量基本可以满足前期测试模型和算法，但目前的问题是来自医院的病理数据没有标注。</a:t>
            </a:r>
            <a:endParaRPr lang="zh-CN" altLang="en-US" dirty="0">
              <a:sym typeface="+mn-ea"/>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zh-CN" dirty="0"/>
              <a:t>接下来我们看一下医学影像数据平台硬件的建设情况</a:t>
            </a:r>
            <a:endParaRPr 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对于医学影像数据平台而言，最重要的硬件设备一是存储、二是高性能科学计算服务器。在存储设备这方面，我们前期购置了群晖网络存储服务器，容量为</a:t>
            </a:r>
            <a:r>
              <a:rPr lang="en-US" altLang="zh-CN" dirty="0"/>
              <a:t>40TB</a:t>
            </a:r>
            <a:r>
              <a:rPr lang="zh-CN" altLang="en-US" dirty="0"/>
              <a:t>，基本可以满足课题组的日常使用，目前上述介绍的医学影像均存储在该设备中。</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目前我们也为医学影像数据平台采购一些新的硬件设备，预计分成不同批进行采购。其中，第一批采购的是一台存储服务器加硬盘阵列，分别带</a:t>
            </a:r>
            <a:r>
              <a:rPr lang="en-US" altLang="zh-CN" dirty="0"/>
              <a:t>12</a:t>
            </a:r>
            <a:r>
              <a:rPr lang="zh-CN" altLang="en-US" dirty="0"/>
              <a:t>块和</a:t>
            </a:r>
            <a:r>
              <a:rPr lang="en-US" altLang="zh-CN" dirty="0"/>
              <a:t>84</a:t>
            </a:r>
            <a:r>
              <a:rPr lang="zh-CN" altLang="en-US" dirty="0"/>
              <a:t>块存储</a:t>
            </a:r>
            <a:r>
              <a:rPr lang="en-US" altLang="zh-CN" dirty="0"/>
              <a:t>12 TB</a:t>
            </a:r>
            <a:r>
              <a:rPr lang="zh-CN" altLang="en-US" dirty="0"/>
              <a:t>硬盘，共计</a:t>
            </a:r>
            <a:r>
              <a:rPr lang="en-US" altLang="zh-CN" dirty="0"/>
              <a:t>1.92 PB</a:t>
            </a:r>
            <a:r>
              <a:rPr lang="zh-CN" altLang="en-US" dirty="0"/>
              <a:t>存储空间。基本满足医学影像数据平台前期对于存储的需求，目前第一批采购已经完成。</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在计算设备这一方面，课题组目前已有两台小型的工作站。一台是联想的</a:t>
            </a:r>
            <a:r>
              <a:rPr lang="en-US" altLang="zh-CN" dirty="0"/>
              <a:t>ThinkStation</a:t>
            </a:r>
            <a:r>
              <a:rPr lang="zh-CN" altLang="en-US" dirty="0"/>
              <a:t>，</a:t>
            </a:r>
            <a:r>
              <a:rPr lang="en-US" altLang="zh-CN" dirty="0"/>
              <a:t>Intel</a:t>
            </a:r>
            <a:r>
              <a:rPr lang="zh-CN" altLang="en-US" dirty="0"/>
              <a:t>至强处理器，</a:t>
            </a:r>
            <a:r>
              <a:rPr lang="en-US" altLang="zh-CN" dirty="0"/>
              <a:t>64GB</a:t>
            </a:r>
            <a:r>
              <a:rPr lang="zh-CN" altLang="en-US" dirty="0"/>
              <a:t>内存，并且包含</a:t>
            </a:r>
            <a:r>
              <a:rPr lang="en-US" altLang="zh-CN" dirty="0"/>
              <a:t>1</a:t>
            </a:r>
            <a:r>
              <a:rPr lang="zh-CN" altLang="en-US" dirty="0"/>
              <a:t>颗英伟达</a:t>
            </a:r>
            <a:r>
              <a:rPr lang="en-US" altLang="zh-CN" dirty="0"/>
              <a:t>GTX 1080</a:t>
            </a:r>
            <a:r>
              <a:rPr lang="zh-CN" altLang="en-US" dirty="0"/>
              <a:t>的</a:t>
            </a:r>
            <a:r>
              <a:rPr lang="en-US" altLang="zh-CN" dirty="0"/>
              <a:t>GPU</a:t>
            </a:r>
            <a:endParaRPr lang="en-US" altLang="zh-CN"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另一个是</a:t>
            </a:r>
            <a:r>
              <a:rPr lang="en-US" altLang="zh-CN" dirty="0"/>
              <a:t>AMAX</a:t>
            </a:r>
            <a:r>
              <a:rPr lang="zh-CN" altLang="en-US" dirty="0"/>
              <a:t>的深度学习工作站，同样是至强处理器，</a:t>
            </a:r>
            <a:r>
              <a:rPr lang="en-US" altLang="zh-CN" dirty="0"/>
              <a:t>64GB</a:t>
            </a:r>
            <a:r>
              <a:rPr lang="zh-CN" altLang="en-US" dirty="0"/>
              <a:t>的内存，包含</a:t>
            </a:r>
            <a:r>
              <a:rPr lang="en-US" altLang="zh-CN" dirty="0"/>
              <a:t>4</a:t>
            </a:r>
            <a:r>
              <a:rPr lang="zh-CN" altLang="en-US" dirty="0"/>
              <a:t>颗英文大</a:t>
            </a:r>
            <a:r>
              <a:rPr lang="en-US" altLang="zh-CN" dirty="0"/>
              <a:t>TITAN XP GPU</a:t>
            </a:r>
            <a:r>
              <a:rPr lang="zh-CN" altLang="en-US" dirty="0"/>
              <a:t>。这些工作站基本可以满足课题组的日常使用。</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t>我将从以下五个方面来进行介绍。首先，我将介绍一下医学影像数据平台的总体目标；然后我会从数据、硬件、软件三方面来介绍医学影像数据平台目前的搭建情况；最后我会介绍一下平台建设的下一步工作，也希望各位专家多提宝贵建议。</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目前我们在为医学影像数据平台采购一台新的</a:t>
            </a:r>
            <a:r>
              <a:rPr lang="en-US" altLang="zh-CN" dirty="0"/>
              <a:t>AMAX</a:t>
            </a:r>
            <a:r>
              <a:rPr lang="zh-CN" altLang="en-US" dirty="0"/>
              <a:t>服务器，包含</a:t>
            </a:r>
            <a:r>
              <a:rPr lang="en-US" altLang="zh-CN" dirty="0"/>
              <a:t>2</a:t>
            </a:r>
            <a:r>
              <a:rPr lang="zh-CN" altLang="en-US" dirty="0"/>
              <a:t>颗</a:t>
            </a:r>
            <a:r>
              <a:rPr lang="en-US" altLang="zh-CN" dirty="0"/>
              <a:t>intel</a:t>
            </a:r>
            <a:r>
              <a:rPr lang="zh-CN" altLang="en-US" dirty="0"/>
              <a:t>至强处理器，</a:t>
            </a:r>
            <a:r>
              <a:rPr lang="en-US" altLang="zh-CN" dirty="0"/>
              <a:t>384GB</a:t>
            </a:r>
            <a:r>
              <a:rPr lang="zh-CN" altLang="en-US" dirty="0"/>
              <a:t>内存，并且内含</a:t>
            </a:r>
            <a:r>
              <a:rPr lang="en-US" altLang="zh-CN" dirty="0"/>
              <a:t>8</a:t>
            </a:r>
            <a:r>
              <a:rPr lang="zh-CN" altLang="en-US" dirty="0"/>
              <a:t>颗英伟达</a:t>
            </a:r>
            <a:r>
              <a:rPr lang="en-US" altLang="zh-CN" dirty="0"/>
              <a:t>A100 GPU</a:t>
            </a:r>
            <a:r>
              <a:rPr lang="zh-CN" altLang="en-US" dirty="0"/>
              <a:t>。该服务器购置完成后，医学影像数据平台的算力会得到大幅提升。这批采购正在进行中，预计很快就会到位。</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zh-CN" dirty="0"/>
              <a:t>接下来是医学影像数据平台软件建设的情况</a:t>
            </a:r>
            <a:endParaRPr 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基于总体目标，我们的医学影像数据平台预期有六个功能。</a:t>
            </a:r>
            <a:endParaRPr lang="zh-CN" altLang="en-US" dirty="0"/>
          </a:p>
          <a:p>
            <a:pPr algn="l"/>
            <a:r>
              <a:rPr lang="zh-CN" altLang="en-US" dirty="0"/>
              <a:t>第一是数据库的基础功能，如数据存储、备份、检索、查询、浏览等，为相关科研人员提供数据支撑。特别地，相关科研人员可以利用数据平台的基础功能进行跨模态图像检索，方便快捷地获取感兴趣数据；二是医学影像的智能分析，我们会将开发的算法部署到平台上，如特征提取、图像重建、图像增强、图像分割、图像配准等，相关研究人员可以上传影像到此平台，选择相应的算法对影像进行分析；三是数据标注功能，专家医生和相关研究人员可以在数据平台上对数据进行标注，供人工智能算法使用；四是我们前面提到的建立基准，数据平台会选择专家医生审核过的数据作为基准数据集并设置多种图像处理任务，比如肝癌图像分割，用户可将其分割好的肝癌结果传到平台进行效果评估；五是算法测试，在上述基准的基础上，数据平台可以承担第三方的算法测试功能，相关研究人员可以将其开发的算法封装好后上传到此平台，平台会在基准数据集上对其进行权威公平的第三方评测。最后，我们将建立医学影像数据库的标准。</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在建立医学影像数据平台的过程中，需要各个合作单位的通力协作，也需要社会和政府的大力支持，通过共建共享机制，让数据汇集、流动、应用起来，建成的医学数据平台也会对相关科研人员开放，最终促进医学的发展，更好地造福于广大患者。</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针对上述需求，我们调研了国内从事相关领域的公司。目前有很多公司都在开发医学数据平台方面的产品，包括飞图、深睿、汇医汇影、医渡云、万里云等。我们与上述公司进行了对接，了解了他们的产品。他们的产品大都包括以下</a:t>
            </a:r>
            <a:r>
              <a:rPr lang="en-US" altLang="zh-CN" dirty="0"/>
              <a:t>8</a:t>
            </a:r>
            <a:r>
              <a:rPr lang="zh-CN" altLang="en-US" dirty="0"/>
              <a:t>个方面的功能：首先是数据采集、数据检索、数据阅览等数据库基本功能功能；其次他们通常也包含数据标注的模块；最后这些数据平台大都开发了云</a:t>
            </a:r>
            <a:r>
              <a:rPr lang="en-US" altLang="zh-CN" dirty="0"/>
              <a:t>PACS</a:t>
            </a:r>
            <a:r>
              <a:rPr lang="zh-CN" altLang="en-US" dirty="0"/>
              <a:t>系统，可以方便医生进行远程阅片和远程诊断，并未患者打印报告。</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通过与上述公司的交流，我们发现目前类似的产品存在以下两方面的不足。首先，从数据平台的功能上而言，目前大部分医学数据平台的功能是面向医院的，通过对接、开发</a:t>
            </a:r>
            <a:r>
              <a:rPr lang="en-US" altLang="zh-CN" dirty="0"/>
              <a:t>PACS</a:t>
            </a:r>
            <a:r>
              <a:rPr lang="zh-CN" altLang="en-US" dirty="0"/>
              <a:t>系统，方便医生进行日常诊断，而这些功能是我们不需要的，我们需要的是一些面向科研的功能，如图像跨模态检索、算法测试、数据标注、建立基准等，上述公司的产品在这些功能方面均有所欠缺，要么是缺少该方面的功能，要么是功能偏弱。其次，从数据安全性而言，由于医学影像数据涉及到病人的隐私，需要非常小心谨慎的管理，因此不适合在第三方的公有云等平台上存放，建立自有数据平台是最安全的选择，能最大程度上保护病人的隐私。上述公司的数据均存储在云端，数据的安全性、隐私性无法保证。我们也探讨过将他们的平台部署在我们自己的本地的硬件设备上，但这也不是容易的事情。</a:t>
            </a:r>
            <a:endParaRPr lang="zh-CN" altLang="en-US" dirty="0"/>
          </a:p>
          <a:p>
            <a:pPr algn="l"/>
            <a:endParaRPr lang="zh-CN" altLang="en-US" dirty="0"/>
          </a:p>
          <a:p>
            <a:pPr algn="l"/>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zh-CN" altLang="en-US" dirty="0"/>
              <a:t>针对上面医学影像数据平台建设中存在的问题，我们的下一步工作如下。</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首先是数据收集方面，我们下一步工作是主要是要建立一个标准化、规范化的数据收集的格式和流程。在数据收集的内容方面，各个课题均有不用的任务。</a:t>
            </a:r>
            <a:endParaRPr lang="zh-CN" altLang="en-US" dirty="0"/>
          </a:p>
          <a:p>
            <a:pPr algn="l"/>
            <a:endParaRPr lang="zh-CN" altLang="en-US" dirty="0"/>
          </a:p>
          <a:p>
            <a:pPr algn="l"/>
            <a:r>
              <a:rPr lang="zh-CN" altLang="en-US" dirty="0"/>
              <a:t>课题一：重点收集术中荧光导航图像，并加强对荧光图像理解。</a:t>
            </a:r>
            <a:endParaRPr lang="zh-CN" altLang="en-US" dirty="0"/>
          </a:p>
          <a:p>
            <a:pPr algn="l"/>
            <a:endParaRPr lang="zh-CN" altLang="en-US" dirty="0"/>
          </a:p>
          <a:p>
            <a:pPr algn="l"/>
            <a:r>
              <a:rPr lang="zh-CN" altLang="en-US" dirty="0"/>
              <a:t>课题二：重点规范</a:t>
            </a:r>
            <a:r>
              <a:rPr lang="en-US" altLang="zh-CN" dirty="0"/>
              <a:t>CT/MR</a:t>
            </a:r>
            <a:r>
              <a:rPr lang="zh-CN" altLang="en-US" dirty="0"/>
              <a:t>数据，尤其是</a:t>
            </a:r>
            <a:r>
              <a:rPr lang="en-US" altLang="zh-CN" dirty="0"/>
              <a:t>CT</a:t>
            </a:r>
            <a:r>
              <a:rPr lang="zh-CN" altLang="en-US" dirty="0"/>
              <a:t>数据收集的格式，最好收集原始数据，在此基础上进行图像分期等后续工作；其次重点收集胰腺癌相关公开数据集</a:t>
            </a:r>
            <a:endParaRPr lang="zh-CN" altLang="en-US" dirty="0"/>
          </a:p>
          <a:p>
            <a:pPr algn="l"/>
            <a:endParaRPr lang="zh-CN" altLang="en-US" dirty="0"/>
          </a:p>
          <a:p>
            <a:pPr algn="l"/>
            <a:r>
              <a:rPr lang="zh-CN" altLang="en-US" dirty="0"/>
              <a:t>课题三：重点收集术前与术后相对应的医学影像，作为非均衡最优传输配准模型和算法的数据</a:t>
            </a:r>
            <a:endParaRPr lang="zh-CN" altLang="en-US" dirty="0"/>
          </a:p>
          <a:p>
            <a:pPr algn="l"/>
            <a:endParaRPr lang="zh-CN" altLang="en-US" dirty="0"/>
          </a:p>
          <a:p>
            <a:pPr algn="l"/>
            <a:r>
              <a:rPr lang="zh-CN" altLang="en-US" dirty="0"/>
              <a:t>课题四：重点</a:t>
            </a:r>
            <a:r>
              <a:rPr lang="zh-CN" altLang="en-US" dirty="0">
                <a:sym typeface="+mn-ea"/>
              </a:rPr>
              <a:t>收集</a:t>
            </a:r>
            <a:r>
              <a:rPr lang="en-US" altLang="zh-CN" dirty="0">
                <a:sym typeface="+mn-ea"/>
              </a:rPr>
              <a:t>CT/MR</a:t>
            </a:r>
            <a:r>
              <a:rPr lang="zh-CN" altLang="en-US" dirty="0">
                <a:sym typeface="+mn-ea"/>
              </a:rPr>
              <a:t>影像与病理大切片相对应的数据，通过对图像序列的配准和重建，建立不同组学间的对应关系</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sym typeface="+mn-ea"/>
              </a:rPr>
              <a:t>第二个工作是根据具体的问题给数据进行标注，用于训练、测试人工智能算法，并开始建立基准数据集。</a:t>
            </a:r>
            <a:endParaRPr lang="zh-CN" altLang="en-US" dirty="0">
              <a:sym typeface="+mn-ea"/>
            </a:endParaRPr>
          </a:p>
          <a:p>
            <a:pPr algn="l"/>
            <a:endParaRPr lang="zh-CN" altLang="en-US" dirty="0">
              <a:sym typeface="+mn-ea"/>
            </a:endParaRPr>
          </a:p>
          <a:p>
            <a:pPr algn="l"/>
            <a:r>
              <a:rPr lang="zh-CN" altLang="en-US" dirty="0">
                <a:sym typeface="+mn-ea"/>
              </a:rPr>
              <a:t>课题一主要关注PET图像的重建和分割，因此需要医生在PET-CT图像中进行肿瘤分割的标注。</a:t>
            </a:r>
            <a:endParaRPr lang="zh-CN" altLang="en-US" dirty="0">
              <a:sym typeface="+mn-ea"/>
            </a:endParaRPr>
          </a:p>
          <a:p>
            <a:pPr algn="l"/>
            <a:r>
              <a:rPr lang="zh-CN" altLang="en-US" dirty="0">
                <a:sym typeface="+mn-ea"/>
              </a:rPr>
              <a:t>课题二关注的是胰腺及血管的分割，需要医生在CT图像汇总进行胰腺肿瘤血管的标注</a:t>
            </a:r>
            <a:endParaRPr lang="zh-CN" altLang="en-US" dirty="0">
              <a:sym typeface="+mn-ea"/>
            </a:endParaRPr>
          </a:p>
          <a:p>
            <a:pPr algn="l"/>
            <a:r>
              <a:rPr lang="zh-CN" altLang="en-US" dirty="0">
                <a:sym typeface="+mn-ea"/>
              </a:rPr>
              <a:t>课题三针对图像配准问题，需要标记对应的特征点，用于评估配准的结果。参照已有的肺部数据，已有的肺部Volume数据人工标记的是300个特征点并且人工匹配好，后续评估就基于这300对特征点。由于胰腺部分在整体图像中体积或者像素数量占比较小，要求为每一个Volume数据标记100个特征点（或更多），并且要与另一个Volume的特征点进行人工匹配，最后利用这匹配好的100对特征点对配准模型和配准方法进行效能评估。</a:t>
            </a:r>
            <a:endParaRPr lang="zh-CN" altLang="en-US" dirty="0">
              <a:sym typeface="+mn-ea"/>
            </a:endParaRPr>
          </a:p>
          <a:p>
            <a:pPr algn="l"/>
            <a:r>
              <a:rPr lang="zh-CN" altLang="en-US" dirty="0">
                <a:sym typeface="+mn-ea"/>
              </a:rPr>
              <a:t>课题四关注的是病理图像分析，因此需要医生为病理图像进行标注。根据目标层面的不同，可以分为细胞层面的标注和组织层面的标注（如，神经、血管、腺泡、胰岛，肿瘤等）；根据标注的便利度不同和不同的处理方式，可以分为像素级标注，bounding box或多示例包标注以及图像级标注等，标注越详细，后期处理精度会更高，但便利性会比较差。</a:t>
            </a:r>
            <a:endParaRPr lang="zh-CN" altLang="en-US" dirty="0">
              <a:sym typeface="+mn-ea"/>
            </a:endParaRPr>
          </a:p>
          <a:p>
            <a:pPr algn="l"/>
            <a:endParaRPr lang="zh-CN" altLang="en-US" dirty="0">
              <a:sym typeface="+mn-ea"/>
            </a:endParaRPr>
          </a:p>
          <a:p>
            <a:pPr algn="l"/>
            <a:r>
              <a:rPr lang="zh-CN" altLang="en-US" dirty="0">
                <a:sym typeface="+mn-ea"/>
              </a:rPr>
              <a:t>标注的内容和精度，还需要各个课题负责人根据具体的研究问题和医生进行详细讨论。</a:t>
            </a:r>
            <a:endParaRPr lang="zh-CN" altLang="en-US" dirty="0">
              <a:sym typeface="+mn-ea"/>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最后我们也会推进平台软硬件的建设。硬件方面主要是继续推进计算设备的采购，以提高算力。软件方面我们会继续与上述医学影像平台公司沟通，确定购买的产品、合作方式等；或者我们根据自身的需求，请数据库专家进行专门的开发。</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zh-CN" dirty="0"/>
              <a:t>我们先来看总体目标</a:t>
            </a:r>
            <a:endParaRPr 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t>我今天的报告就讲到这里。希望各位专家多提宝贵建议，谢谢！</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我们知道，智能诊疗是国家的重要战略和重大需求，而医学影像数据平台是智能诊疗的基石，目前国外和国内相关的研究单位都非常重视数据平台的建设。</a:t>
            </a:r>
            <a:r>
              <a:rPr lang="zh-CN" altLang="en-US" dirty="0">
                <a:sym typeface="+mn-ea"/>
              </a:rPr>
              <a:t>医学影像数据平台不仅可以支撑临床辅助诊断和科学研究，也可以在相关人工智能产品的研发方面发挥重要的作用。</a:t>
            </a:r>
            <a:r>
              <a:rPr lang="zh-CN" altLang="en-US" dirty="0"/>
              <a:t>医学数据平台建设是一个门槛很高的领域，一方面，随着信息化的不断深入，医学数据越来越丰富，目前各大医院每天都会收集到海量的数据，包含了不同病人、不同器官、不同模态、不同时间的医学影像数据，并且不同医院，甚至同一医院不同科室之间的数据之间没有被打通，存在所谓“数据孤岛”现象，因此需要建立一个大型的医学影像数据库来高效地管理存储这些庞大的医学数据；另一方面，人工智能技术需要专业人员对数据进行标注，以便训练深度神经网络来提取医学图像的特征，并用于重建、分割、配准、融合等任务，这对新时代下的医学影像数据平台建设提出了更高的要求。因此，医学影像数据平台的搭建是非常必要的，并且困难重重。</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我们的总体目标是通过与合作单位的“共享共建“，搭建多模态、多基准医学影像平台，并建立医学影像数据库的标准。首先多模态数据包含了</a:t>
            </a:r>
            <a:r>
              <a:rPr lang="en-US" altLang="zh-CN" dirty="0"/>
              <a:t>CT</a:t>
            </a:r>
            <a:r>
              <a:rPr lang="zh-CN" altLang="en-US" dirty="0"/>
              <a:t>、</a:t>
            </a:r>
            <a:r>
              <a:rPr lang="en-US" altLang="zh-CN" dirty="0"/>
              <a:t>MR</a:t>
            </a:r>
            <a:r>
              <a:rPr lang="zh-CN" altLang="en-US" dirty="0"/>
              <a:t>、</a:t>
            </a:r>
            <a:r>
              <a:rPr lang="en-US" altLang="zh-CN" dirty="0"/>
              <a:t>PET-CT</a:t>
            </a:r>
            <a:r>
              <a:rPr lang="zh-CN" altLang="en-US" dirty="0"/>
              <a:t>、超声、荧光等不同模态的医学影像数据以及病理数据，力求模态全、数量大、质量高；其次，我们建立的医学影像数据平台也会具有多个影像处理任务的基准，如重建、识别、分割、配准等。具体而言，我们会选择经过专家医生审核过的数据作为基准数据集，并在此基准数据集上部署具有代表性且被广泛认可的算法作为评估的基准。此功能是我们医学影像数据平台的特色功能。最后，由于</a:t>
            </a:r>
            <a:r>
              <a:rPr lang="zh-CN" altLang="en-US" dirty="0">
                <a:sym typeface="+mn-ea"/>
              </a:rPr>
              <a:t>目前国内外可公开的医学影像数据平台很少，标准也不统一，需要行业内的专家制定权威标准和规范。因此，我们希望通过医学影像数据平台的搭建，建立医学影像数据库的标准，这需要政府、高校、医院等多方专家的通力协作。</a:t>
            </a:r>
            <a:endParaRPr lang="zh-CN" altLang="en-US" dirty="0">
              <a:sym typeface="+mn-ea"/>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zh-CN" dirty="0"/>
              <a:t>接下来我介绍一下这半年来医学影像平台的建设情况。首先是数据收集方面</a:t>
            </a:r>
            <a:endParaRPr 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在建设该医学影像数据平台之前，大概从</a:t>
            </a:r>
            <a:r>
              <a:rPr lang="en-US" altLang="zh-CN" dirty="0"/>
              <a:t>2011</a:t>
            </a:r>
            <a:r>
              <a:rPr lang="zh-CN" altLang="en-US" dirty="0"/>
              <a:t>年左右开始，我们课题组就开始有意识地收集不同来源的医学影像数据，目前全部存储在我们课题组的一个私有的数据库中。</a:t>
            </a:r>
            <a:r>
              <a:rPr lang="zh-CN" altLang="en-US">
                <a:sym typeface="+mn-ea"/>
              </a:rPr>
              <a:t>目前数据库中数据的总大小为</a:t>
            </a:r>
            <a:r>
              <a:rPr lang="en-US" altLang="zh-CN">
                <a:sym typeface="+mn-ea"/>
              </a:rPr>
              <a:t>3.5TB</a:t>
            </a:r>
            <a:r>
              <a:rPr lang="zh-CN" altLang="en-US" dirty="0">
                <a:sym typeface="+mn-ea"/>
              </a:rPr>
              <a:t>。我们将数据按照类别进行了整理，根目录下分为五个子目录，分别存放从医院收集的数据、公开数据集发布的数据、论文代码、书籍、报告</a:t>
            </a:r>
            <a:r>
              <a:rPr lang="en-US" altLang="zh-CN" dirty="0">
                <a:sym typeface="+mn-ea"/>
              </a:rPr>
              <a:t>PPT</a:t>
            </a:r>
            <a:r>
              <a:rPr lang="zh-CN" altLang="en-US" dirty="0">
                <a:sym typeface="+mn-ea"/>
              </a:rPr>
              <a:t>等资料</a:t>
            </a:r>
            <a:r>
              <a:rPr lang="zh-CN" altLang="en-US">
                <a:sym typeface="+mn-ea"/>
              </a:rPr>
              <a:t>。</a:t>
            </a:r>
            <a:r>
              <a:rPr lang="zh-CN" altLang="en-US" dirty="0">
                <a:sym typeface="+mn-ea"/>
              </a:rPr>
              <a:t>同时我们也按照一定的格式为文件进行了严格的命名，方便进行查询。</a:t>
            </a:r>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t>其中，从医院和公开数据集中收集到的影像数据包含了脑、胸、肺、肝、胰腺、心脏等十余种器官，</a:t>
            </a:r>
            <a:r>
              <a:rPr lang="en-US" altLang="zh-CN" dirty="0"/>
              <a:t>CT</a:t>
            </a:r>
            <a:r>
              <a:rPr lang="zh-CN" altLang="en-US" dirty="0"/>
              <a:t>、</a:t>
            </a:r>
            <a:r>
              <a:rPr lang="en-US" altLang="zh-CN" dirty="0"/>
              <a:t>MR</a:t>
            </a:r>
            <a:r>
              <a:rPr lang="zh-CN" altLang="en-US" dirty="0"/>
              <a:t>、超声等多种模态、</a:t>
            </a:r>
            <a:r>
              <a:rPr lang="en-US" altLang="zh-CN" dirty="0"/>
              <a:t>HCC</a:t>
            </a:r>
            <a:r>
              <a:rPr lang="zh-CN" altLang="en-US" dirty="0"/>
              <a:t>、</a:t>
            </a:r>
            <a:r>
              <a:rPr lang="en-US" altLang="zh-CN" dirty="0"/>
              <a:t>ICC</a:t>
            </a:r>
            <a:r>
              <a:rPr lang="zh-CN" altLang="en-US" dirty="0"/>
              <a:t>、</a:t>
            </a:r>
            <a:r>
              <a:rPr lang="en-US" altLang="zh-CN" dirty="0"/>
              <a:t>IPMN</a:t>
            </a:r>
            <a:r>
              <a:rPr lang="zh-CN" altLang="en-US" dirty="0"/>
              <a:t>等多种疾病、上百例病人的数据，数据总大小约为</a:t>
            </a:r>
            <a:r>
              <a:rPr lang="en-US" altLang="zh-CN" dirty="0"/>
              <a:t>2.3 TB</a:t>
            </a:r>
            <a:r>
              <a:rPr lang="zh-CN" altLang="en-US" dirty="0"/>
              <a:t>，</a:t>
            </a:r>
            <a:r>
              <a:rPr lang="zh-CN" altLang="en-US" dirty="0">
                <a:sym typeface="+mn-ea"/>
              </a:rPr>
              <a:t>这些医学影像数据为我们建立模型和测试算法提供了前期积累和支持。</a:t>
            </a:r>
            <a:endParaRPr lang="zh-CN" altLang="en-US" dirty="0"/>
          </a:p>
          <a:p>
            <a:pPr algn="l"/>
            <a:endParaRPr lang="zh-CN" altLang="en-US" dirty="0"/>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备注占位符 2"/>
          <p:cNvSpPr>
            <a:spLocks noGrp="1"/>
          </p:cNvSpPr>
          <p:nvPr>
            <p:ph type="body"/>
          </p:nvPr>
        </p:nvSpPr>
        <p:spPr/>
        <p:txBody>
          <a:bodyPr wrap="square" lIns="91440" tIns="45720" rIns="91440" bIns="45720" anchor="t"/>
          <a:lstStyle/>
          <a:p>
            <a:pPr algn="l"/>
            <a:r>
              <a:rPr lang="zh-CN" altLang="en-US" dirty="0">
                <a:sym typeface="+mn-ea"/>
              </a:rPr>
              <a:t>以目前我们最关心的胰腺癌数据为例，我们目前收集了包含</a:t>
            </a:r>
            <a:r>
              <a:rPr lang="en-US" altLang="zh-CN" dirty="0">
                <a:sym typeface="+mn-ea"/>
              </a:rPr>
              <a:t>CT</a:t>
            </a:r>
            <a:r>
              <a:rPr lang="zh-CN" altLang="en-US" dirty="0">
                <a:sym typeface="+mn-ea"/>
              </a:rPr>
              <a:t>、</a:t>
            </a:r>
            <a:r>
              <a:rPr lang="en-US" altLang="zh-CN" dirty="0">
                <a:sym typeface="+mn-ea"/>
              </a:rPr>
              <a:t>MR</a:t>
            </a:r>
            <a:r>
              <a:rPr lang="zh-CN" altLang="en-US" dirty="0">
                <a:sym typeface="+mn-ea"/>
              </a:rPr>
              <a:t>、</a:t>
            </a:r>
            <a:r>
              <a:rPr lang="en-US" altLang="zh-CN" dirty="0">
                <a:sym typeface="+mn-ea"/>
              </a:rPr>
              <a:t>PET-CT</a:t>
            </a:r>
            <a:r>
              <a:rPr lang="zh-CN" altLang="en-US" dirty="0">
                <a:sym typeface="+mn-ea"/>
              </a:rPr>
              <a:t>、荧光等多个模态的数据。其中收集到的</a:t>
            </a:r>
            <a:r>
              <a:rPr lang="en-US" altLang="zh-CN" dirty="0">
                <a:sym typeface="+mn-ea"/>
              </a:rPr>
              <a:t>CT</a:t>
            </a:r>
            <a:r>
              <a:rPr lang="zh-CN" altLang="en-US" dirty="0">
                <a:sym typeface="+mn-ea"/>
              </a:rPr>
              <a:t>数据包含了</a:t>
            </a:r>
            <a:r>
              <a:rPr lang="en-US" altLang="zh-CN" dirty="0">
                <a:sym typeface="+mn-ea"/>
              </a:rPr>
              <a:t>2017</a:t>
            </a:r>
            <a:r>
              <a:rPr lang="zh-CN" altLang="en-US" dirty="0">
                <a:sym typeface="+mn-ea"/>
              </a:rPr>
              <a:t>年以来来自</a:t>
            </a:r>
            <a:r>
              <a:rPr lang="en-US" altLang="zh-CN" dirty="0">
                <a:sym typeface="+mn-ea"/>
              </a:rPr>
              <a:t>265</a:t>
            </a:r>
            <a:r>
              <a:rPr lang="zh-CN" altLang="en-US" dirty="0">
                <a:sym typeface="+mn-ea"/>
              </a:rPr>
              <a:t>位病人的</a:t>
            </a:r>
            <a:r>
              <a:rPr lang="en-US" altLang="zh-CN" dirty="0">
                <a:sym typeface="+mn-ea"/>
              </a:rPr>
              <a:t>470</a:t>
            </a:r>
            <a:r>
              <a:rPr lang="zh-CN" altLang="en-US" dirty="0">
                <a:sym typeface="+mn-ea"/>
              </a:rPr>
              <a:t>例数据，总大小为</a:t>
            </a:r>
            <a:r>
              <a:rPr lang="en-US" altLang="zh-CN" dirty="0">
                <a:sym typeface="+mn-ea"/>
              </a:rPr>
              <a:t>257.7GB</a:t>
            </a:r>
            <a:r>
              <a:rPr lang="zh-CN" altLang="en-US" dirty="0">
                <a:sym typeface="+mn-ea"/>
              </a:rPr>
              <a:t>。我们对数据进行了整理，统一使用</a:t>
            </a:r>
            <a:r>
              <a:rPr lang="en-US" altLang="zh-CN" dirty="0">
                <a:sym typeface="+mn-ea"/>
              </a:rPr>
              <a:t>patient id</a:t>
            </a:r>
            <a:r>
              <a:rPr lang="zh-CN" altLang="en-US" dirty="0">
                <a:sym typeface="+mn-ea"/>
              </a:rPr>
              <a:t>作为文件夹名，并制作了</a:t>
            </a:r>
            <a:r>
              <a:rPr lang="en-US" altLang="zh-CN" dirty="0">
                <a:sym typeface="+mn-ea"/>
              </a:rPr>
              <a:t>excel</a:t>
            </a:r>
            <a:r>
              <a:rPr lang="zh-CN" altLang="en-US" dirty="0">
                <a:sym typeface="+mn-ea"/>
              </a:rPr>
              <a:t>表格进行信息统计，如病人的姓名、</a:t>
            </a:r>
            <a:r>
              <a:rPr lang="en-US" altLang="zh-CN" dirty="0">
                <a:sym typeface="+mn-ea"/>
              </a:rPr>
              <a:t>id</a:t>
            </a:r>
            <a:r>
              <a:rPr lang="zh-CN" altLang="en-US" dirty="0">
                <a:sym typeface="+mn-ea"/>
              </a:rPr>
              <a:t>、生日、检查日期等，方便查询。整体来说</a:t>
            </a:r>
            <a:r>
              <a:rPr lang="en-US" altLang="zh-CN" dirty="0">
                <a:sym typeface="+mn-ea"/>
              </a:rPr>
              <a:t>CT</a:t>
            </a:r>
            <a:r>
              <a:rPr lang="zh-CN" altLang="en-US" dirty="0">
                <a:sym typeface="+mn-ea"/>
              </a:rPr>
              <a:t>数据量相对充足，但在我们收集数据的过程中，我们发现</a:t>
            </a:r>
            <a:r>
              <a:rPr lang="en-US" altLang="zh-CN" dirty="0">
                <a:sym typeface="+mn-ea"/>
              </a:rPr>
              <a:t>CT</a:t>
            </a:r>
            <a:r>
              <a:rPr lang="zh-CN" altLang="en-US" dirty="0">
                <a:sym typeface="+mn-ea"/>
              </a:rPr>
              <a:t>数据的格式是比较乱的，没有统一。有的是原始的数据，包含了薄层、厚层、定位像等全部数据；有的是医生将薄层数据进行了分期，舍弃了厚层、定位像等数据。对于数据库建设而言，我们需要最原始的、未经任何处理过的数据。此外，</a:t>
            </a:r>
            <a:r>
              <a:rPr lang="en-US" altLang="zh-CN" dirty="0">
                <a:sym typeface="+mn-ea"/>
              </a:rPr>
              <a:t>CT</a:t>
            </a:r>
            <a:r>
              <a:rPr lang="zh-CN" altLang="en-US" dirty="0">
                <a:sym typeface="+mn-ea"/>
              </a:rPr>
              <a:t>数据的标注尚未完成，目前标注了</a:t>
            </a:r>
            <a:r>
              <a:rPr lang="en-US" altLang="zh-CN" dirty="0">
                <a:sym typeface="+mn-ea"/>
              </a:rPr>
              <a:t>348</a:t>
            </a:r>
            <a:r>
              <a:rPr lang="zh-CN" altLang="en-US" dirty="0">
                <a:sym typeface="+mn-ea"/>
              </a:rPr>
              <a:t>例</a:t>
            </a:r>
            <a:r>
              <a:rPr lang="en-US" altLang="zh-CN" dirty="0">
                <a:sym typeface="+mn-ea"/>
              </a:rPr>
              <a:t>PCN</a:t>
            </a:r>
            <a:r>
              <a:rPr lang="zh-CN" altLang="en-US" dirty="0">
                <a:sym typeface="+mn-ea"/>
              </a:rPr>
              <a:t>肿瘤标注和</a:t>
            </a:r>
            <a:r>
              <a:rPr lang="en-US" altLang="zh-CN" dirty="0">
                <a:sym typeface="+mn-ea"/>
              </a:rPr>
              <a:t>20</a:t>
            </a:r>
            <a:r>
              <a:rPr lang="zh-CN" altLang="en-US" dirty="0">
                <a:sym typeface="+mn-ea"/>
              </a:rPr>
              <a:t>例</a:t>
            </a:r>
            <a:r>
              <a:rPr lang="en-US" altLang="zh-CN" dirty="0">
                <a:sym typeface="+mn-ea"/>
              </a:rPr>
              <a:t>PDAC</a:t>
            </a:r>
            <a:r>
              <a:rPr lang="zh-CN" altLang="en-US" dirty="0">
                <a:sym typeface="+mn-ea"/>
              </a:rPr>
              <a:t>肿瘤血管标注</a:t>
            </a:r>
            <a:endParaRPr lang="zh-CN" altLang="en-US" dirty="0">
              <a:sym typeface="+mn-ea"/>
            </a:endParaRPr>
          </a:p>
          <a:p>
            <a:pPr algn="l"/>
            <a:endParaRPr lang="zh-CN" altLang="en-US" dirty="0">
              <a:sym typeface="+mn-ea"/>
            </a:endParaRPr>
          </a:p>
        </p:txBody>
      </p:sp>
      <p:sp>
        <p:nvSpPr>
          <p:cNvPr id="102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marL="0" marR="0" lvl="0" indent="0" algn="r" defTabSz="914400" eaLnBrk="1" fontAlgn="base" latinLnBrk="0" hangingPunct="1">
              <a:lnSpc>
                <a:spcPct val="100000"/>
              </a:lnSpc>
              <a:spcBef>
                <a:spcPct val="0"/>
              </a:spcBef>
              <a:spcAft>
                <a:spcPct val="0"/>
              </a:spcAft>
              <a:buClrTx/>
              <a:buSzTx/>
              <a:buFontTx/>
              <a:buNone/>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rPr>
            </a:fld>
            <a:endParaRPr kumimoji="0" lang="en-US" altLang="zh-CN" sz="1200" b="0" i="0" u="none" strike="noStrike" kern="1200" cap="none" spc="0" normalizeH="0" baseline="0" noProof="0" dirty="0">
              <a:ln>
                <a:noFill/>
              </a:ln>
              <a:solidFill>
                <a:srgbClr val="000000"/>
              </a:solidFill>
              <a:effectLst/>
              <a:uLnTx/>
              <a:uFillTx/>
              <a:latin typeface="Arial" panose="020B060402020209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90B20171-A2A8-4999-A941-D7BCC74FE9A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EF657E4-1791-4CC2-B10E-5F6262F3C1D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4AFD9C1A-447A-40E7-94E1-11CA08186B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EF657E4-1791-4CC2-B10E-5F6262F3C1D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5BB8B41-D782-4ADA-B975-F7C5C10144E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EF657E4-1791-4CC2-B10E-5F6262F3C1D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endParaRPr lang="zh-CN"/>
          </a:p>
        </p:txBody>
      </p:sp>
      <p:sp>
        <p:nvSpPr>
          <p:cNvPr id="3" name="内容占位符 2"/>
          <p:cNvSpPr>
            <a:spLocks noGrp="1"/>
          </p:cNvSpPr>
          <p:nvPr>
            <p:ph idx="1"/>
          </p:nvPr>
        </p:nvSpPr>
        <p:spPr/>
        <p:txBody>
          <a:bodyPr/>
          <a:lstStyle/>
          <a:p>
            <a:pPr lvl="0"/>
            <a:r>
              <a:rPr lang="zh-CN"/>
              <a:t>单击此处编辑母版文本样式</a:t>
            </a:r>
            <a:endParaRPr lang="zh-CN"/>
          </a:p>
          <a:p>
            <a:pPr lvl="1"/>
            <a:r>
              <a:rPr lang="zh-CN"/>
              <a:t>二级</a:t>
            </a:r>
            <a:endParaRPr lang="zh-CN"/>
          </a:p>
          <a:p>
            <a:pPr lvl="2"/>
            <a:r>
              <a:rPr lang="zh-CN"/>
              <a:t>三级</a:t>
            </a:r>
            <a:endParaRPr lang="zh-CN"/>
          </a:p>
          <a:p>
            <a:pPr lvl="3"/>
            <a:r>
              <a:rPr lang="zh-CN"/>
              <a:t>四级</a:t>
            </a:r>
            <a:endParaRPr lang="zh-CN"/>
          </a:p>
          <a:p>
            <a:pPr lvl="4"/>
            <a:r>
              <a:rPr lang="zh-CN"/>
              <a:t>五级</a:t>
            </a: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82D50C67-1AC5-4363-8034-7A7250D35565}"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EF657E4-1791-4CC2-B10E-5F6262F3C1D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484F5B08-E1D1-4159-AD49-A41C620342E6}"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EF657E4-1791-4CC2-B10E-5F6262F3C1D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331876D1-0518-42DD-BC6E-B6BBDE206DA1}"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EF657E4-1791-4CC2-B10E-5F6262F3C1D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0F0CE523-7E0B-470C-82F3-C8293016962C}"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EF657E4-1791-4CC2-B10E-5F6262F3C1D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2D006AD-F155-4673-9414-BFFE4A60EA8A}"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EF657E4-1791-4CC2-B10E-5F6262F3C1D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81903F-2806-47A8-A942-C96736754342}"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EF657E4-1791-4CC2-B10E-5F6262F3C1D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352E3EA5-9916-4CF1-BF2C-354AFA4C3C3C}"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EF657E4-1791-4CC2-B10E-5F6262F3C1D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4B671C9F-2494-4C89-8377-47749F0DF702}"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EF657E4-1791-4CC2-B10E-5F6262F3C1D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125CE-EE40-489B-A370-E674DD5E8151}"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F657E4-1791-4CC2-B10E-5F6262F3C1D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44.GIF"/><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image" Target="../media/image41.GIF"/></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3.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 Id="rId3" Type="http://schemas.openxmlformats.org/officeDocument/2006/relationships/image" Target="../media/image63.jpeg"/><Relationship Id="rId2" Type="http://schemas.openxmlformats.org/officeDocument/2006/relationships/image" Target="../media/image62.png"/><Relationship Id="rId11" Type="http://schemas.openxmlformats.org/officeDocument/2006/relationships/notesSlide" Target="../notesSlides/notesSlide23.xml"/><Relationship Id="rId10" Type="http://schemas.openxmlformats.org/officeDocument/2006/relationships/slideLayout" Target="../slideLayouts/slideLayout7.xml"/><Relationship Id="rId1" Type="http://schemas.openxmlformats.org/officeDocument/2006/relationships/image" Target="../media/image61.jpe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7.xml"/><Relationship Id="rId7" Type="http://schemas.openxmlformats.org/officeDocument/2006/relationships/image" Target="../media/image8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image" Target="../media/image81.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16.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GIF"/><Relationship Id="rId10" Type="http://schemas.openxmlformats.org/officeDocument/2006/relationships/notesSlide" Target="../notesSlides/notesSlide28.xml"/><Relationship Id="rId1" Type="http://schemas.openxmlformats.org/officeDocument/2006/relationships/image" Target="../media/image17.GIF"/></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95.png"/><Relationship Id="rId1" Type="http://schemas.openxmlformats.org/officeDocument/2006/relationships/image" Target="../media/image9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jpeg"/><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4" Type="http://schemas.openxmlformats.org/officeDocument/2006/relationships/notesSlide" Target="../notesSlides/notesSlide5.xml"/><Relationship Id="rId13" Type="http://schemas.openxmlformats.org/officeDocument/2006/relationships/slideLayout" Target="../slideLayouts/slideLayout7.xml"/><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GIF"/><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1"/>
          <p:cNvSpPr>
            <a:spLocks noGrp="1"/>
          </p:cNvSpPr>
          <p:nvPr>
            <p:ph type="ctrTitle"/>
          </p:nvPr>
        </p:nvSpPr>
        <p:spPr>
          <a:xfrm>
            <a:off x="0" y="2005387"/>
            <a:ext cx="9144000" cy="721808"/>
          </a:xfrm>
        </p:spPr>
        <p:txBody>
          <a:bodyPr anchor="b">
            <a:normAutofit/>
          </a:bodyPr>
          <a:lstStyle/>
          <a:p>
            <a:r>
              <a:rPr lang="zh-CN" altLang="en-US" sz="3000" b="1" dirty="0">
                <a:latin typeface="Times New Roman" panose="02020703060505090304" pitchFamily="18" charset="0"/>
                <a:ea typeface="微软雅黑" panose="020B0503020204020204" pitchFamily="34" charset="-122"/>
                <a:sym typeface="Times New Roman" panose="02020703060505090304" pitchFamily="18" charset="0"/>
              </a:rPr>
              <a:t>江苏国家应用数学中心医学影像数据平台建设</a:t>
            </a:r>
            <a:endParaRPr lang="zh-CN" altLang="en-US" sz="3000" b="1" dirty="0">
              <a:latin typeface="Times New Roman" panose="02020703060505090304" pitchFamily="18" charset="0"/>
              <a:ea typeface="微软雅黑" panose="020B0503020204020204" pitchFamily="34" charset="-122"/>
              <a:sym typeface="Times New Roman" panose="02020703060505090304" pitchFamily="18" charset="0"/>
            </a:endParaRPr>
          </a:p>
        </p:txBody>
      </p:sp>
      <p:sp>
        <p:nvSpPr>
          <p:cNvPr id="8" name="副标题 2"/>
          <p:cNvSpPr/>
          <p:nvPr/>
        </p:nvSpPr>
        <p:spPr>
          <a:xfrm>
            <a:off x="128588" y="3629024"/>
            <a:ext cx="8925535" cy="3228976"/>
          </a:xfrm>
        </p:spPr>
        <p:txBody>
          <a:bodyPr/>
          <a:lstStyle>
            <a:lvl1pPr marL="0" lvl="0" indent="0" algn="ctr" defTabSz="914400">
              <a:lnSpc>
                <a:spcPct val="100000"/>
              </a:lnSpc>
              <a:spcBef>
                <a:spcPts val="1000"/>
              </a:spcBef>
              <a:buFont typeface="Wingdings" panose="05000000000000000000" pitchFamily="2" charset="2"/>
              <a:buNone/>
              <a:defRPr sz="2400" kern="1200">
                <a:solidFill>
                  <a:schemeClr val="tx1"/>
                </a:solidFill>
                <a:latin typeface="微软雅黑" panose="020B0503020204020204" pitchFamily="34" charset="-122"/>
                <a:ea typeface="微软雅黑" panose="020B0503020204020204" pitchFamily="34" charset="-122"/>
              </a:defRPr>
            </a:lvl1pPr>
            <a:lvl2pPr marL="457200" lvl="1" indent="0" algn="ctr" defTabSz="914400">
              <a:lnSpc>
                <a:spcPct val="100000"/>
              </a:lnSpc>
              <a:spcBef>
                <a:spcPts val="500"/>
              </a:spcBef>
              <a:buFont typeface="Wingdings" panose="05000000000000000000" pitchFamily="2" charset="2"/>
              <a:buNone/>
              <a:defRPr sz="2000" kern="1200">
                <a:solidFill>
                  <a:schemeClr val="tx1"/>
                </a:solidFill>
                <a:latin typeface="微软雅黑" panose="020B0503020204020204" pitchFamily="34" charset="-122"/>
                <a:ea typeface="微软雅黑" panose="020B0503020204020204" pitchFamily="34" charset="-122"/>
              </a:defRPr>
            </a:lvl2pPr>
            <a:lvl3pPr marL="914400" lvl="2" indent="0" algn="ctr" defTabSz="914400">
              <a:lnSpc>
                <a:spcPct val="100000"/>
              </a:lnSpc>
              <a:spcBef>
                <a:spcPts val="500"/>
              </a:spcBef>
              <a:buFont typeface="Wingdings" panose="05000000000000000000" pitchFamily="2" charset="2"/>
              <a:buNone/>
              <a:defRPr sz="1800" kern="1200">
                <a:solidFill>
                  <a:schemeClr val="tx1"/>
                </a:solidFill>
                <a:latin typeface="微软雅黑" panose="020B0503020204020204" pitchFamily="34" charset="-122"/>
                <a:ea typeface="微软雅黑" panose="020B0503020204020204" pitchFamily="34" charset="-122"/>
              </a:defRPr>
            </a:lvl3pPr>
            <a:lvl4pPr marL="1371600" lvl="3" indent="0" algn="ctr" defTabSz="914400">
              <a:lnSpc>
                <a:spcPct val="100000"/>
              </a:lnSpc>
              <a:spcBef>
                <a:spcPts val="500"/>
              </a:spcBef>
              <a:buFont typeface="Wingdings" panose="05000000000000000000" pitchFamily="2" charset="2"/>
              <a:buNone/>
              <a:defRPr sz="1600" kern="1200">
                <a:solidFill>
                  <a:schemeClr val="tx1"/>
                </a:solidFill>
                <a:latin typeface="微软雅黑" panose="020B0503020204020204" pitchFamily="34" charset="-122"/>
                <a:ea typeface="微软雅黑" panose="020B0503020204020204" pitchFamily="34" charset="-122"/>
              </a:defRPr>
            </a:lvl4pPr>
            <a:lvl5pPr marL="1828800" lvl="4" indent="0" algn="ctr" defTabSz="914400">
              <a:lnSpc>
                <a:spcPct val="100000"/>
              </a:lnSpc>
              <a:spcBef>
                <a:spcPts val="500"/>
              </a:spcBef>
              <a:buFont typeface="Wingdings" panose="05000000000000000000" pitchFamily="2" charset="2"/>
              <a:buNone/>
              <a:defRPr sz="1600" kern="1200">
                <a:solidFill>
                  <a:schemeClr val="tx1"/>
                </a:solidFill>
                <a:latin typeface="微软雅黑" panose="020B0503020204020204" pitchFamily="34" charset="-122"/>
                <a:ea typeface="微软雅黑" panose="020B0503020204020204" pitchFamily="34" charset="-122"/>
              </a:defRPr>
            </a:lvl5pPr>
            <a:lvl6pPr marL="2286000" lvl="5" indent="0" algn="ctr" defTabSz="914400">
              <a:lnSpc>
                <a:spcPct val="90000"/>
              </a:lnSpc>
              <a:spcBef>
                <a:spcPts val="500"/>
              </a:spcBef>
              <a:buFont typeface="Arial" panose="020B0604020202090204" pitchFamily="34" charset="0"/>
              <a:buNone/>
              <a:defRPr sz="1600" kern="1200">
                <a:solidFill>
                  <a:schemeClr val="tx1"/>
                </a:solidFill>
                <a:latin typeface="微软雅黑" panose="020B0503020204020204" pitchFamily="34" charset="-122"/>
                <a:ea typeface="微软雅黑" panose="020B0503020204020204" pitchFamily="34" charset="-122"/>
              </a:defRPr>
            </a:lvl6pPr>
            <a:lvl7pPr marL="2743200" lvl="6" indent="0" algn="ctr" defTabSz="914400">
              <a:lnSpc>
                <a:spcPct val="90000"/>
              </a:lnSpc>
              <a:spcBef>
                <a:spcPts val="500"/>
              </a:spcBef>
              <a:buFont typeface="Arial" panose="020B0604020202090204" pitchFamily="34" charset="0"/>
              <a:buNone/>
              <a:defRPr sz="1600" kern="1200">
                <a:solidFill>
                  <a:schemeClr val="tx1"/>
                </a:solidFill>
                <a:latin typeface="微软雅黑" panose="020B0503020204020204" pitchFamily="34" charset="-122"/>
                <a:ea typeface="微软雅黑" panose="020B0503020204020204" pitchFamily="34" charset="-122"/>
              </a:defRPr>
            </a:lvl7pPr>
            <a:lvl8pPr marL="3200400" lvl="7" indent="0" algn="ctr" defTabSz="914400">
              <a:lnSpc>
                <a:spcPct val="90000"/>
              </a:lnSpc>
              <a:spcBef>
                <a:spcPts val="500"/>
              </a:spcBef>
              <a:buFont typeface="Arial" panose="020B0604020202090204" pitchFamily="34" charset="0"/>
              <a:buNone/>
              <a:defRPr sz="1600" kern="1200">
                <a:solidFill>
                  <a:schemeClr val="tx1"/>
                </a:solidFill>
                <a:latin typeface="微软雅黑" panose="020B0503020204020204" pitchFamily="34" charset="-122"/>
                <a:ea typeface="微软雅黑" panose="020B0503020204020204" pitchFamily="34" charset="-122"/>
              </a:defRPr>
            </a:lvl8pPr>
            <a:lvl9pPr marL="3657600" lvl="8" indent="0" algn="ctr" defTabSz="914400">
              <a:lnSpc>
                <a:spcPct val="90000"/>
              </a:lnSpc>
              <a:spcBef>
                <a:spcPts val="500"/>
              </a:spcBef>
              <a:buFont typeface="Arial" panose="020B0604020202090204" pitchFamily="34" charset="0"/>
              <a:buNone/>
              <a:defRPr sz="1600" kern="12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defRPr/>
            </a:pPr>
            <a:endParaRPr lang="zh-CN" altLang="en-US" sz="2100" dirty="0">
              <a:solidFill>
                <a:prstClr val="black"/>
              </a:solidFill>
              <a:latin typeface="Times New Roman" panose="02020703060505090304" pitchFamily="18" charset="0"/>
              <a:sym typeface="Times New Roman" panose="02020703060505090304" pitchFamily="18" charset="0"/>
            </a:endParaRPr>
          </a:p>
          <a:p>
            <a:pPr marL="0" marR="0" lvl="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defRPr/>
            </a:pPr>
            <a:r>
              <a:rPr lang="zh-CN" altLang="en-US" sz="2100" dirty="0">
                <a:solidFill>
                  <a:prstClr val="black"/>
                </a:solidFill>
                <a:latin typeface="Times New Roman" panose="02020703060505090304" pitchFamily="18" charset="0"/>
                <a:sym typeface="Times New Roman" panose="02020703060505090304" pitchFamily="18" charset="0"/>
              </a:rPr>
              <a:t>报告人：王冬</a:t>
            </a:r>
            <a:endParaRPr lang="zh-CN" altLang="en-US" sz="2100" dirty="0">
              <a:solidFill>
                <a:prstClr val="black"/>
              </a:solidFill>
              <a:latin typeface="Times New Roman" panose="02020703060505090304" pitchFamily="18" charset="0"/>
              <a:sym typeface="Times New Roman" panose="02020703060505090304" pitchFamily="18" charset="0"/>
            </a:endParaRPr>
          </a:p>
          <a:p>
            <a:pPr marL="0" marR="0" lvl="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defRPr/>
            </a:pPr>
            <a:endParaRPr kumimoji="0" lang="zh-CN" altLang="en-US" sz="2100"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mn-cs"/>
              <a:sym typeface="Times New Roman" panose="02020703060505090304" pitchFamily="18" charset="0"/>
            </a:endParaRPr>
          </a:p>
          <a:p>
            <a:pPr marL="0" marR="0" lvl="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defRPr/>
            </a:pPr>
            <a:r>
              <a:rPr lang="zh-CN" altLang="en-US" sz="2100" dirty="0">
                <a:solidFill>
                  <a:prstClr val="black"/>
                </a:solidFill>
                <a:latin typeface="Times New Roman" panose="02020703060505090304" pitchFamily="18" charset="0"/>
                <a:sym typeface="Times New Roman" panose="02020703060505090304" pitchFamily="18" charset="0"/>
              </a:rPr>
              <a:t>东南大学</a:t>
            </a:r>
            <a:endParaRPr kumimoji="0" lang="en-US" altLang="zh-CN" sz="2100"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mn-cs"/>
              <a:sym typeface="Times New Roman" panose="02020703060505090304" pitchFamily="18" charset="0"/>
            </a:endParaRPr>
          </a:p>
          <a:p>
            <a:pPr marL="0" marR="0" lvl="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defRPr/>
            </a:pPr>
            <a:endParaRPr kumimoji="0" lang="en-US" altLang="zh-CN" sz="12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mn-cs"/>
              <a:sym typeface="Times New Roman" panose="02020703060505090304" pitchFamily="18" charset="0"/>
            </a:endParaRPr>
          </a:p>
          <a:p>
            <a:pPr marL="0" marR="0" lvl="0" indent="0" algn="ctr" defTabSz="914400" rtl="0" eaLnBrk="1" fontAlgn="auto" latinLnBrk="0" hangingPunct="1">
              <a:lnSpc>
                <a:spcPct val="100000"/>
              </a:lnSpc>
              <a:spcBef>
                <a:spcPts val="1000"/>
              </a:spcBef>
              <a:spcAft>
                <a:spcPts val="0"/>
              </a:spcAft>
              <a:buClrTx/>
              <a:buSzTx/>
              <a:buFont typeface="Wingdings" panose="05000000000000000000" pitchFamily="2" charset="2"/>
              <a:buNone/>
              <a:defRPr/>
            </a:pPr>
            <a:r>
              <a:rPr kumimoji="0" lang="en-US" altLang="zh-CN" sz="21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mn-cs"/>
                <a:sym typeface="Times New Roman" panose="02020703060505090304" pitchFamily="18" charset="0"/>
              </a:rPr>
              <a:t>2021.05.04</a:t>
            </a:r>
            <a:endParaRPr kumimoji="0" lang="en-US" altLang="zh-CN" sz="2100" b="1" i="0" u="none" strike="noStrike" kern="1200" cap="none" spc="0" normalizeH="0" baseline="0" noProof="0" dirty="0">
              <a:ln>
                <a:noFill/>
              </a:ln>
              <a:solidFill>
                <a:prstClr val="black"/>
              </a:solidFill>
              <a:effectLst/>
              <a:uLnTx/>
              <a:uFillTx/>
              <a:latin typeface="Times New Roman" panose="02020703060505090304" pitchFamily="18" charset="0"/>
              <a:ea typeface="微软雅黑" panose="020B0503020204020204" pitchFamily="34" charset="-122"/>
              <a:cs typeface="+mn-cs"/>
              <a:sym typeface="Times New Roman" panose="0202070306050509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2.2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胰腺癌数据</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Rounded Rectangle 1"/>
          <p:cNvSpPr/>
          <p:nvPr/>
        </p:nvSpPr>
        <p:spPr>
          <a:xfrm>
            <a:off x="1456055" y="863600"/>
            <a:ext cx="2419350" cy="5715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CT: </a:t>
            </a:r>
            <a:r>
              <a:rPr lang="zh-CN" altLang="en-US" dirty="0"/>
              <a:t>公开数据集</a:t>
            </a:r>
            <a:endParaRPr lang="zh-CN" altLang="en-US" dirty="0"/>
          </a:p>
        </p:txBody>
      </p:sp>
      <p:sp>
        <p:nvSpPr>
          <p:cNvPr id="10" name="Rounded Rectangle 9"/>
          <p:cNvSpPr/>
          <p:nvPr/>
        </p:nvSpPr>
        <p:spPr>
          <a:xfrm>
            <a:off x="6050915" y="3909060"/>
            <a:ext cx="2598420" cy="1337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charset="0"/>
              <a:buChar char=""/>
            </a:pPr>
            <a:r>
              <a:rPr lang="en-US" altLang="zh-CN"/>
              <a:t>2</a:t>
            </a:r>
            <a:r>
              <a:rPr lang="zh-CN" altLang="en-US"/>
              <a:t>个公开数据集</a:t>
            </a:r>
            <a:endParaRPr lang="en-US" altLang="zh-CN"/>
          </a:p>
          <a:p>
            <a:pPr marL="285750" indent="-285750" algn="l">
              <a:buFont typeface="Wingdings" panose="05000000000000000000" charset="0"/>
              <a:buChar char=""/>
            </a:pPr>
            <a:r>
              <a:rPr lang="en-US" altLang="zh-CN"/>
              <a:t>281例CT数据</a:t>
            </a:r>
            <a:endParaRPr lang="en-US" altLang="zh-CN"/>
          </a:p>
          <a:p>
            <a:pPr marL="285750" indent="-285750" algn="l">
              <a:buFont typeface="Wingdings" panose="05000000000000000000" charset="0"/>
              <a:buChar char=""/>
            </a:pPr>
            <a:r>
              <a:rPr lang="en-US" altLang="zh-CN"/>
              <a:t>PDAC</a:t>
            </a:r>
            <a:r>
              <a:rPr lang="zh-CN" altLang="en-US"/>
              <a:t>，</a:t>
            </a:r>
            <a:r>
              <a:rPr lang="en-US" altLang="zh-CN"/>
              <a:t>IPMN和PNET</a:t>
            </a:r>
            <a:endParaRPr lang="en-US" altLang="zh-CN"/>
          </a:p>
          <a:p>
            <a:pPr marL="285750" indent="-285750" algn="l">
              <a:buFont typeface="Wingdings" panose="05000000000000000000" charset="0"/>
              <a:buChar char=""/>
            </a:pPr>
            <a:r>
              <a:rPr lang="en-US" altLang="zh-CN"/>
              <a:t>7.59 GB</a:t>
            </a:r>
            <a:endParaRPr lang="en-US" altLang="zh-CN"/>
          </a:p>
        </p:txBody>
      </p:sp>
      <p:sp>
        <p:nvSpPr>
          <p:cNvPr id="11" name="Rounded Rectangle 10"/>
          <p:cNvSpPr/>
          <p:nvPr/>
        </p:nvSpPr>
        <p:spPr>
          <a:xfrm>
            <a:off x="6115050" y="5518150"/>
            <a:ext cx="2527300" cy="9569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lgn="l">
              <a:buFont typeface="Wingdings" panose="05000000000000000000" charset="0"/>
              <a:buChar char=""/>
            </a:pPr>
            <a:r>
              <a:rPr lang="en-US" altLang="zh-CN"/>
              <a:t>标注不分肿瘤类型</a:t>
            </a:r>
            <a:endParaRPr lang="en-US" altLang="zh-CN"/>
          </a:p>
          <a:p>
            <a:pPr marL="285750" indent="-285750" algn="l">
              <a:buFont typeface="Wingdings" panose="05000000000000000000" charset="0"/>
              <a:buChar char=""/>
            </a:pPr>
            <a:r>
              <a:rPr lang="en-US" altLang="zh-CN"/>
              <a:t>无血管标注</a:t>
            </a:r>
            <a:endParaRPr lang="en-US" altLang="zh-CN"/>
          </a:p>
        </p:txBody>
      </p:sp>
      <p:pic>
        <p:nvPicPr>
          <p:cNvPr id="6" name="图片 5"/>
          <p:cNvPicPr>
            <a:picLocks noChangeAspect="1"/>
          </p:cNvPicPr>
          <p:nvPr/>
        </p:nvPicPr>
        <p:blipFill>
          <a:blip r:embed="rId1"/>
          <a:stretch>
            <a:fillRect/>
          </a:stretch>
        </p:blipFill>
        <p:spPr>
          <a:xfrm>
            <a:off x="602362" y="1579161"/>
            <a:ext cx="1829055" cy="5184403"/>
          </a:xfrm>
          <a:prstGeom prst="rect">
            <a:avLst/>
          </a:prstGeom>
        </p:spPr>
      </p:pic>
      <p:pic>
        <p:nvPicPr>
          <p:cNvPr id="8" name="图片 7"/>
          <p:cNvPicPr>
            <a:picLocks noChangeAspect="1"/>
          </p:cNvPicPr>
          <p:nvPr/>
        </p:nvPicPr>
        <p:blipFill>
          <a:blip r:embed="rId2"/>
          <a:stretch>
            <a:fillRect/>
          </a:stretch>
        </p:blipFill>
        <p:spPr>
          <a:xfrm>
            <a:off x="3362488" y="1579160"/>
            <a:ext cx="1882637" cy="5184403"/>
          </a:xfrm>
          <a:prstGeom prst="rect">
            <a:avLst/>
          </a:prstGeom>
        </p:spPr>
      </p:pic>
      <p:pic>
        <p:nvPicPr>
          <p:cNvPr id="14" name="图片 13"/>
          <p:cNvPicPr>
            <a:picLocks noChangeAspect="1"/>
          </p:cNvPicPr>
          <p:nvPr/>
        </p:nvPicPr>
        <p:blipFill>
          <a:blip r:embed="rId3"/>
          <a:stretch>
            <a:fillRect/>
          </a:stretch>
        </p:blipFill>
        <p:spPr>
          <a:xfrm>
            <a:off x="5546035" y="789216"/>
            <a:ext cx="3465114" cy="275726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2.2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胰腺癌数据</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Rounded Rectangle 1"/>
          <p:cNvSpPr/>
          <p:nvPr/>
        </p:nvSpPr>
        <p:spPr>
          <a:xfrm>
            <a:off x="2152650" y="918210"/>
            <a:ext cx="1396365" cy="5715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MR</a:t>
            </a:r>
            <a:endParaRPr lang="en-US"/>
          </a:p>
        </p:txBody>
      </p:sp>
      <p:pic>
        <p:nvPicPr>
          <p:cNvPr id="4" name="Picture 3"/>
          <p:cNvPicPr>
            <a:picLocks noChangeAspect="1"/>
          </p:cNvPicPr>
          <p:nvPr/>
        </p:nvPicPr>
        <p:blipFill>
          <a:blip r:embed="rId1"/>
          <a:srcRect l="9113" r="19361"/>
          <a:stretch>
            <a:fillRect/>
          </a:stretch>
        </p:blipFill>
        <p:spPr>
          <a:xfrm>
            <a:off x="0" y="1688465"/>
            <a:ext cx="1619885" cy="5169535"/>
          </a:xfrm>
          <a:prstGeom prst="rect">
            <a:avLst/>
          </a:prstGeom>
        </p:spPr>
      </p:pic>
      <p:pic>
        <p:nvPicPr>
          <p:cNvPr id="6" name="Picture 5" descr="4_0"/>
          <p:cNvPicPr>
            <a:picLocks noChangeAspect="1"/>
          </p:cNvPicPr>
          <p:nvPr/>
        </p:nvPicPr>
        <p:blipFill>
          <a:blip r:embed="rId2"/>
          <a:stretch>
            <a:fillRect/>
          </a:stretch>
        </p:blipFill>
        <p:spPr>
          <a:xfrm>
            <a:off x="5632450" y="918210"/>
            <a:ext cx="1673860" cy="1673860"/>
          </a:xfrm>
          <a:prstGeom prst="rect">
            <a:avLst/>
          </a:prstGeom>
        </p:spPr>
      </p:pic>
      <p:pic>
        <p:nvPicPr>
          <p:cNvPr id="13" name="Picture 12" descr="1_0"/>
          <p:cNvPicPr>
            <a:picLocks noChangeAspect="1"/>
          </p:cNvPicPr>
          <p:nvPr/>
        </p:nvPicPr>
        <p:blipFill>
          <a:blip r:embed="rId3"/>
          <a:stretch>
            <a:fillRect/>
          </a:stretch>
        </p:blipFill>
        <p:spPr>
          <a:xfrm>
            <a:off x="5632450" y="2616835"/>
            <a:ext cx="1673860" cy="1673860"/>
          </a:xfrm>
          <a:prstGeom prst="rect">
            <a:avLst/>
          </a:prstGeom>
        </p:spPr>
      </p:pic>
      <p:pic>
        <p:nvPicPr>
          <p:cNvPr id="14" name="Picture 13" descr="1_02"/>
          <p:cNvPicPr>
            <a:picLocks noChangeAspect="1"/>
          </p:cNvPicPr>
          <p:nvPr/>
        </p:nvPicPr>
        <p:blipFill>
          <a:blip r:embed="rId4"/>
          <a:stretch>
            <a:fillRect/>
          </a:stretch>
        </p:blipFill>
        <p:spPr>
          <a:xfrm>
            <a:off x="7318375" y="2616835"/>
            <a:ext cx="1674495" cy="1674495"/>
          </a:xfrm>
          <a:prstGeom prst="rect">
            <a:avLst/>
          </a:prstGeom>
        </p:spPr>
      </p:pic>
      <p:pic>
        <p:nvPicPr>
          <p:cNvPr id="15" name="Picture 14" descr="1_03"/>
          <p:cNvPicPr>
            <a:picLocks noChangeAspect="1"/>
          </p:cNvPicPr>
          <p:nvPr/>
        </p:nvPicPr>
        <p:blipFill>
          <a:blip r:embed="rId5"/>
          <a:stretch>
            <a:fillRect/>
          </a:stretch>
        </p:blipFill>
        <p:spPr>
          <a:xfrm>
            <a:off x="7318375" y="918210"/>
            <a:ext cx="1673860" cy="1673860"/>
          </a:xfrm>
          <a:prstGeom prst="rect">
            <a:avLst/>
          </a:prstGeom>
        </p:spPr>
      </p:pic>
      <p:sp>
        <p:nvSpPr>
          <p:cNvPr id="16" name="Rounded Rectangle 15"/>
          <p:cNvSpPr/>
          <p:nvPr/>
        </p:nvSpPr>
        <p:spPr>
          <a:xfrm>
            <a:off x="6080125" y="5860415"/>
            <a:ext cx="2524760" cy="8699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marL="285750" indent="-285750" algn="l">
              <a:buFont typeface="Wingdings" panose="05000000000000000000" charset="0"/>
              <a:buChar char=""/>
            </a:pPr>
            <a:r>
              <a:rPr lang="zh-CN" altLang="en-US"/>
              <a:t>数据收集尚未完成</a:t>
            </a:r>
            <a:endParaRPr lang="zh-CN" altLang="en-US"/>
          </a:p>
          <a:p>
            <a:pPr marL="285750" indent="-285750" algn="l">
              <a:buFont typeface="Wingdings" panose="05000000000000000000" charset="0"/>
              <a:buChar char=""/>
            </a:pPr>
            <a:r>
              <a:rPr lang="zh-CN" altLang="en-US"/>
              <a:t>无标注</a:t>
            </a:r>
            <a:endParaRPr lang="zh-CN" altLang="en-US"/>
          </a:p>
        </p:txBody>
      </p:sp>
      <p:pic>
        <p:nvPicPr>
          <p:cNvPr id="17" name="Picture 16"/>
          <p:cNvPicPr>
            <a:picLocks noChangeAspect="1"/>
          </p:cNvPicPr>
          <p:nvPr/>
        </p:nvPicPr>
        <p:blipFill>
          <a:blip r:embed="rId6"/>
          <a:stretch>
            <a:fillRect/>
          </a:stretch>
        </p:blipFill>
        <p:spPr>
          <a:xfrm>
            <a:off x="1619885" y="1687830"/>
            <a:ext cx="3877945" cy="4047490"/>
          </a:xfrm>
          <a:prstGeom prst="rect">
            <a:avLst/>
          </a:prstGeom>
        </p:spPr>
      </p:pic>
      <p:sp>
        <p:nvSpPr>
          <p:cNvPr id="5" name="Rounded Rectangle 4"/>
          <p:cNvSpPr/>
          <p:nvPr/>
        </p:nvSpPr>
        <p:spPr>
          <a:xfrm>
            <a:off x="6072505" y="4349115"/>
            <a:ext cx="2598420" cy="1410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
            </a:pPr>
            <a:r>
              <a:rPr lang="en-US" altLang="zh-CN">
                <a:sym typeface="+mn-ea"/>
              </a:rPr>
              <a:t>2017</a:t>
            </a:r>
            <a:r>
              <a:rPr lang="zh-CN" altLang="en-US">
                <a:sym typeface="+mn-ea"/>
              </a:rPr>
              <a:t>年至今</a:t>
            </a:r>
            <a:endParaRPr lang="en-US"/>
          </a:p>
          <a:p>
            <a:pPr marL="285750" indent="-285750" algn="l">
              <a:buFont typeface="Wingdings" panose="05000000000000000000" charset="0"/>
              <a:buChar char=""/>
            </a:pPr>
            <a:r>
              <a:rPr lang="en-US" altLang="zh-CN"/>
              <a:t>70</a:t>
            </a:r>
            <a:r>
              <a:rPr lang="zh-CN" altLang="en-US"/>
              <a:t>例</a:t>
            </a:r>
            <a:r>
              <a:rPr lang="en-US" altLang="zh-CN"/>
              <a:t>MR</a:t>
            </a:r>
            <a:r>
              <a:rPr lang="zh-CN" altLang="en-US"/>
              <a:t>数据</a:t>
            </a:r>
            <a:endParaRPr lang="zh-CN" altLang="en-US"/>
          </a:p>
          <a:p>
            <a:pPr marL="285750" indent="-285750" algn="l">
              <a:buFont typeface="Wingdings" panose="05000000000000000000" charset="0"/>
              <a:buChar char=""/>
            </a:pPr>
            <a:r>
              <a:rPr lang="en-US" altLang="zh-CN"/>
              <a:t>62</a:t>
            </a:r>
            <a:r>
              <a:rPr lang="zh-CN" altLang="en-US"/>
              <a:t>位病人</a:t>
            </a:r>
            <a:endParaRPr lang="zh-CN" altLang="en-US"/>
          </a:p>
          <a:p>
            <a:pPr marL="285750" indent="-285750" algn="l">
              <a:buFont typeface="Wingdings" panose="05000000000000000000" charset="0"/>
              <a:buChar char=""/>
            </a:pPr>
            <a:r>
              <a:rPr lang="en-US" altLang="zh-CN"/>
              <a:t>20.7 GB</a:t>
            </a:r>
            <a:endParaRPr lang="zh-CN"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2.2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胰腺癌数据</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Rounded Rectangle 1"/>
          <p:cNvSpPr/>
          <p:nvPr/>
        </p:nvSpPr>
        <p:spPr>
          <a:xfrm>
            <a:off x="2152650" y="918210"/>
            <a:ext cx="1396365" cy="5715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PET-CT</a:t>
            </a:r>
            <a:endParaRPr lang="en-US"/>
          </a:p>
        </p:txBody>
      </p:sp>
      <p:pic>
        <p:nvPicPr>
          <p:cNvPr id="7" name="Picture 6"/>
          <p:cNvPicPr>
            <a:picLocks noChangeAspect="1"/>
          </p:cNvPicPr>
          <p:nvPr/>
        </p:nvPicPr>
        <p:blipFill>
          <a:blip r:embed="rId1"/>
          <a:stretch>
            <a:fillRect/>
          </a:stretch>
        </p:blipFill>
        <p:spPr>
          <a:xfrm>
            <a:off x="5605145" y="939800"/>
            <a:ext cx="3490595" cy="2738120"/>
          </a:xfrm>
          <a:prstGeom prst="rect">
            <a:avLst/>
          </a:prstGeom>
        </p:spPr>
      </p:pic>
      <p:pic>
        <p:nvPicPr>
          <p:cNvPr id="8" name="Picture 7"/>
          <p:cNvPicPr>
            <a:picLocks noChangeAspect="1"/>
          </p:cNvPicPr>
          <p:nvPr/>
        </p:nvPicPr>
        <p:blipFill>
          <a:blip r:embed="rId2"/>
          <a:srcRect l="7291" t="32222" r="60000"/>
          <a:stretch>
            <a:fillRect/>
          </a:stretch>
        </p:blipFill>
        <p:spPr>
          <a:xfrm>
            <a:off x="0" y="1737360"/>
            <a:ext cx="1142365" cy="5003800"/>
          </a:xfrm>
          <a:prstGeom prst="rect">
            <a:avLst/>
          </a:prstGeom>
        </p:spPr>
      </p:pic>
      <p:sp>
        <p:nvSpPr>
          <p:cNvPr id="10" name="Rounded Rectangle 9"/>
          <p:cNvSpPr/>
          <p:nvPr/>
        </p:nvSpPr>
        <p:spPr>
          <a:xfrm>
            <a:off x="6050915" y="3897630"/>
            <a:ext cx="2598420" cy="1410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
            </a:pPr>
            <a:r>
              <a:rPr lang="en-US" altLang="zh-CN"/>
              <a:t>2017</a:t>
            </a:r>
            <a:r>
              <a:rPr lang="zh-CN" altLang="en-US"/>
              <a:t>年至今</a:t>
            </a:r>
            <a:endParaRPr lang="en-US" altLang="zh-CN"/>
          </a:p>
          <a:p>
            <a:pPr marL="285750" indent="-285750" algn="l">
              <a:buFont typeface="Wingdings" panose="05000000000000000000" charset="0"/>
              <a:buChar char=""/>
            </a:pPr>
            <a:r>
              <a:rPr lang="en-US" altLang="zh-CN"/>
              <a:t>132</a:t>
            </a:r>
            <a:r>
              <a:rPr lang="zh-CN" altLang="en-US"/>
              <a:t>例</a:t>
            </a:r>
            <a:r>
              <a:rPr lang="en-US" altLang="zh-CN"/>
              <a:t>PET-CT</a:t>
            </a:r>
            <a:r>
              <a:rPr lang="zh-CN" altLang="en-US"/>
              <a:t>数据</a:t>
            </a:r>
            <a:endParaRPr lang="zh-CN" altLang="en-US"/>
          </a:p>
          <a:p>
            <a:pPr marL="285750" indent="-285750" algn="l">
              <a:buFont typeface="Wingdings" panose="05000000000000000000" charset="0"/>
              <a:buChar char=""/>
            </a:pPr>
            <a:r>
              <a:rPr lang="en-US" altLang="zh-CN"/>
              <a:t>123</a:t>
            </a:r>
            <a:r>
              <a:rPr lang="zh-CN" altLang="en-US"/>
              <a:t>位病人</a:t>
            </a:r>
            <a:endParaRPr lang="zh-CN" altLang="en-US"/>
          </a:p>
          <a:p>
            <a:pPr marL="285750" indent="-285750" algn="l">
              <a:buFont typeface="Wingdings" panose="05000000000000000000" charset="0"/>
              <a:buChar char=""/>
            </a:pPr>
            <a:r>
              <a:rPr lang="en-US" altLang="zh-CN"/>
              <a:t>42 GB</a:t>
            </a:r>
            <a:endParaRPr lang="zh-CN" altLang="en-US"/>
          </a:p>
        </p:txBody>
      </p:sp>
      <p:sp>
        <p:nvSpPr>
          <p:cNvPr id="11" name="Rounded Rectangle 10"/>
          <p:cNvSpPr/>
          <p:nvPr/>
        </p:nvSpPr>
        <p:spPr>
          <a:xfrm>
            <a:off x="6115050" y="5518150"/>
            <a:ext cx="2527300" cy="1143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marL="285750" indent="-285750" algn="l">
              <a:buFont typeface="Wingdings" panose="05000000000000000000" charset="0"/>
              <a:buChar char=""/>
            </a:pPr>
            <a:r>
              <a:rPr lang="en-US" altLang="zh-CN"/>
              <a:t>缺少110例数据</a:t>
            </a:r>
            <a:endParaRPr lang="en-US" altLang="zh-CN"/>
          </a:p>
          <a:p>
            <a:pPr marL="285750" indent="-285750" algn="l">
              <a:buFont typeface="Wingdings" panose="05000000000000000000" charset="0"/>
              <a:buNone/>
            </a:pPr>
            <a:r>
              <a:rPr lang="en-US" altLang="zh-CN"/>
              <a:t>（其他病区和门诊）</a:t>
            </a:r>
            <a:endParaRPr lang="en-US" altLang="zh-CN"/>
          </a:p>
          <a:p>
            <a:pPr marL="285750" indent="-285750" algn="l">
              <a:buFont typeface="Wingdings" panose="05000000000000000000" charset="0"/>
              <a:buChar char=""/>
            </a:pPr>
            <a:r>
              <a:rPr lang="en-US" altLang="zh-CN"/>
              <a:t>无标注</a:t>
            </a:r>
            <a:endParaRPr lang="en-US" altLang="zh-CN"/>
          </a:p>
        </p:txBody>
      </p:sp>
      <p:pic>
        <p:nvPicPr>
          <p:cNvPr id="4" name="Picture 3"/>
          <p:cNvPicPr>
            <a:picLocks noChangeAspect="1"/>
          </p:cNvPicPr>
          <p:nvPr/>
        </p:nvPicPr>
        <p:blipFill>
          <a:blip r:embed="rId3"/>
          <a:srcRect b="11167"/>
          <a:stretch>
            <a:fillRect/>
          </a:stretch>
        </p:blipFill>
        <p:spPr>
          <a:xfrm>
            <a:off x="1178560" y="1737360"/>
            <a:ext cx="4249420" cy="502094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2.2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胰腺癌数据</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Rounded Rectangle 3"/>
          <p:cNvSpPr/>
          <p:nvPr/>
        </p:nvSpPr>
        <p:spPr>
          <a:xfrm>
            <a:off x="323850" y="1041400"/>
            <a:ext cx="1396365" cy="5715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荧光</a:t>
            </a:r>
            <a:endParaRPr lang="zh-CN" altLang="en-US"/>
          </a:p>
        </p:txBody>
      </p:sp>
      <p:sp>
        <p:nvSpPr>
          <p:cNvPr id="5" name="Rounded Rectangle 4"/>
          <p:cNvSpPr/>
          <p:nvPr/>
        </p:nvSpPr>
        <p:spPr>
          <a:xfrm>
            <a:off x="5284470" y="813435"/>
            <a:ext cx="3149600" cy="108013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marL="285750" indent="-285750" algn="l">
              <a:buFont typeface="Wingdings" panose="05000000000000000000" charset="0"/>
              <a:buChar char=""/>
            </a:pPr>
            <a:r>
              <a:rPr lang="zh-CN" altLang="en-US"/>
              <a:t>数据量小</a:t>
            </a:r>
            <a:endParaRPr lang="zh-CN" altLang="en-US"/>
          </a:p>
          <a:p>
            <a:pPr marL="285750" indent="-285750" algn="l">
              <a:buFont typeface="Wingdings" panose="05000000000000000000" charset="0"/>
              <a:buChar char=""/>
            </a:pPr>
            <a:r>
              <a:rPr lang="zh-CN" altLang="en-US">
                <a:sym typeface="+mn-ea"/>
              </a:rPr>
              <a:t>对荧光成像的原理不了解</a:t>
            </a:r>
            <a:endParaRPr lang="zh-CN" altLang="en-US"/>
          </a:p>
          <a:p>
            <a:pPr marL="285750" indent="-285750" algn="l">
              <a:buFont typeface="Wingdings" panose="05000000000000000000" charset="0"/>
              <a:buChar char=""/>
            </a:pPr>
            <a:r>
              <a:rPr lang="zh-CN" altLang="en-US"/>
              <a:t>对荧光图像的理解不足</a:t>
            </a:r>
            <a:endParaRPr lang="zh-CN" altLang="en-US"/>
          </a:p>
        </p:txBody>
      </p:sp>
      <p:sp>
        <p:nvSpPr>
          <p:cNvPr id="13" name="Rounded Rectangle 12"/>
          <p:cNvSpPr/>
          <p:nvPr/>
        </p:nvSpPr>
        <p:spPr>
          <a:xfrm>
            <a:off x="2226310" y="984250"/>
            <a:ext cx="2552065"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ctr">
              <a:buFont typeface="Wingdings" panose="05000000000000000000" charset="0"/>
              <a:buChar char=""/>
            </a:pPr>
            <a:r>
              <a:rPr lang="en-US" altLang="zh-CN"/>
              <a:t>2</a:t>
            </a:r>
            <a:r>
              <a:rPr lang="zh-CN" altLang="en-US"/>
              <a:t>例荧光视频数据</a:t>
            </a:r>
            <a:endParaRPr lang="zh-CN" altLang="en-US"/>
          </a:p>
        </p:txBody>
      </p:sp>
      <p:pic>
        <p:nvPicPr>
          <p:cNvPr id="2" name="Picture 1" descr="/Users/wangdong/Documents/Data/gulou fluorescence/test3.giftest3"/>
          <p:cNvPicPr>
            <a:picLocks noChangeAspect="1"/>
          </p:cNvPicPr>
          <p:nvPr/>
        </p:nvPicPr>
        <p:blipFill>
          <a:blip r:embed="rId1"/>
          <a:srcRect/>
          <a:stretch>
            <a:fillRect/>
          </a:stretch>
        </p:blipFill>
        <p:spPr>
          <a:xfrm>
            <a:off x="226695" y="1984693"/>
            <a:ext cx="4222750" cy="2374900"/>
          </a:xfrm>
          <a:prstGeom prst="rect">
            <a:avLst/>
          </a:prstGeom>
        </p:spPr>
      </p:pic>
      <p:pic>
        <p:nvPicPr>
          <p:cNvPr id="6" name="Picture 5" descr="/Users/wangdong/Documents/Data/gulou fluorescence/test2.giftest2"/>
          <p:cNvPicPr>
            <a:picLocks noChangeAspect="1"/>
          </p:cNvPicPr>
          <p:nvPr/>
        </p:nvPicPr>
        <p:blipFill>
          <a:blip r:embed="rId2"/>
          <a:srcRect/>
          <a:stretch>
            <a:fillRect/>
          </a:stretch>
        </p:blipFill>
        <p:spPr>
          <a:xfrm>
            <a:off x="4637405" y="1977073"/>
            <a:ext cx="4235450" cy="2381885"/>
          </a:xfrm>
          <a:prstGeom prst="rect">
            <a:avLst/>
          </a:prstGeom>
        </p:spPr>
      </p:pic>
      <p:pic>
        <p:nvPicPr>
          <p:cNvPr id="7" name="Picture 6" descr="/Users/wangdong/Documents/Data/gulou fluorescence/test1.giftest1"/>
          <p:cNvPicPr>
            <a:picLocks noChangeAspect="1"/>
          </p:cNvPicPr>
          <p:nvPr/>
        </p:nvPicPr>
        <p:blipFill>
          <a:blip r:embed="rId3"/>
          <a:srcRect/>
          <a:stretch>
            <a:fillRect/>
          </a:stretch>
        </p:blipFill>
        <p:spPr>
          <a:xfrm>
            <a:off x="227330" y="4439920"/>
            <a:ext cx="4221480" cy="2374900"/>
          </a:xfrm>
          <a:prstGeom prst="rect">
            <a:avLst/>
          </a:prstGeom>
        </p:spPr>
      </p:pic>
      <p:pic>
        <p:nvPicPr>
          <p:cNvPr id="8" name="Picture 7" descr="/Users/wangdong/Documents/Data/gulou fluorescence/test.giftest"/>
          <p:cNvPicPr>
            <a:picLocks noChangeAspect="1"/>
          </p:cNvPicPr>
          <p:nvPr/>
        </p:nvPicPr>
        <p:blipFill>
          <a:blip r:embed="rId4"/>
          <a:srcRect/>
          <a:stretch>
            <a:fillRect/>
          </a:stretch>
        </p:blipFill>
        <p:spPr>
          <a:xfrm>
            <a:off x="4647565" y="4450080"/>
            <a:ext cx="4215130" cy="237109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2.2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胰腺癌数据</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Rounded Rectangle 1"/>
          <p:cNvSpPr/>
          <p:nvPr/>
        </p:nvSpPr>
        <p:spPr>
          <a:xfrm>
            <a:off x="285750" y="1168400"/>
            <a:ext cx="1396365" cy="5715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病理</a:t>
            </a:r>
            <a:endParaRPr lang="zh-CN" altLang="en-US"/>
          </a:p>
        </p:txBody>
      </p:sp>
      <p:sp>
        <p:nvSpPr>
          <p:cNvPr id="6" name="Rounded Rectangle 5"/>
          <p:cNvSpPr/>
          <p:nvPr/>
        </p:nvSpPr>
        <p:spPr>
          <a:xfrm>
            <a:off x="2101850" y="913765"/>
            <a:ext cx="4152265" cy="11309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
            </a:pPr>
            <a:r>
              <a:rPr lang="en-US" altLang="zh-CN">
                <a:sym typeface="+mn-ea"/>
              </a:rPr>
              <a:t>7</a:t>
            </a:r>
            <a:r>
              <a:rPr lang="zh-CN" altLang="en-US">
                <a:sym typeface="+mn-ea"/>
              </a:rPr>
              <a:t>例</a:t>
            </a:r>
            <a:r>
              <a:rPr lang="en-US" altLang="zh-CN">
                <a:sym typeface="+mn-ea"/>
              </a:rPr>
              <a:t> mrxs: </a:t>
            </a:r>
            <a:r>
              <a:rPr lang="zh-CN" altLang="en-US">
                <a:sym typeface="+mn-ea"/>
              </a:rPr>
              <a:t>来自于鼓楼医院病理科</a:t>
            </a:r>
            <a:endParaRPr lang="en-US"/>
          </a:p>
          <a:p>
            <a:pPr marL="285750" indent="-285750" algn="l">
              <a:buFont typeface="Wingdings" panose="05000000000000000000" charset="0"/>
              <a:buChar char=""/>
            </a:pPr>
            <a:r>
              <a:rPr lang="en-US"/>
              <a:t>100</a:t>
            </a:r>
            <a:r>
              <a:rPr lang="zh-CN" altLang="en-US"/>
              <a:t>例</a:t>
            </a:r>
            <a:r>
              <a:rPr lang="en-US"/>
              <a:t> ndpi: </a:t>
            </a:r>
            <a:r>
              <a:rPr lang="zh-CN" altLang="en-US"/>
              <a:t>来自于鼓楼医院病理科</a:t>
            </a:r>
            <a:endParaRPr lang="en-US"/>
          </a:p>
          <a:p>
            <a:pPr marL="285750" indent="-285750" algn="l">
              <a:buFont typeface="Wingdings" panose="05000000000000000000" charset="0"/>
              <a:buChar char=""/>
            </a:pPr>
            <a:r>
              <a:rPr lang="en-US"/>
              <a:t>50</a:t>
            </a:r>
            <a:r>
              <a:rPr lang="zh-CN" altLang="en-US"/>
              <a:t>例</a:t>
            </a:r>
            <a:r>
              <a:rPr lang="en-US"/>
              <a:t> wsi: </a:t>
            </a:r>
            <a:r>
              <a:rPr lang="zh-CN" altLang="en-US"/>
              <a:t>来自于病理图像检测比赛</a:t>
            </a:r>
            <a:endParaRPr lang="zh-CN" altLang="en-US"/>
          </a:p>
        </p:txBody>
      </p:sp>
      <p:pic>
        <p:nvPicPr>
          <p:cNvPr id="7" name="Picture 6"/>
          <p:cNvPicPr>
            <a:picLocks noChangeAspect="1"/>
          </p:cNvPicPr>
          <p:nvPr/>
        </p:nvPicPr>
        <p:blipFill>
          <a:blip r:embed="rId1"/>
          <a:srcRect l="6293" t="8297" r="5454" b="2620"/>
          <a:stretch>
            <a:fillRect/>
          </a:stretch>
        </p:blipFill>
        <p:spPr>
          <a:xfrm>
            <a:off x="0" y="4381500"/>
            <a:ext cx="8014335" cy="2476500"/>
          </a:xfrm>
          <a:prstGeom prst="rect">
            <a:avLst/>
          </a:prstGeom>
        </p:spPr>
      </p:pic>
      <p:sp>
        <p:nvSpPr>
          <p:cNvPr id="11" name="Rounded Rectangle 10"/>
          <p:cNvSpPr/>
          <p:nvPr/>
        </p:nvSpPr>
        <p:spPr>
          <a:xfrm>
            <a:off x="6534785" y="1012825"/>
            <a:ext cx="1820545" cy="7099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marL="285750" indent="-285750" algn="l">
              <a:buFont typeface="Wingdings" panose="05000000000000000000" charset="0"/>
              <a:buChar char=""/>
            </a:pPr>
            <a:r>
              <a:rPr lang="zh-CN" altLang="en-US"/>
              <a:t>来自医院的数据无标注</a:t>
            </a:r>
            <a:endParaRPr lang="zh-CN" altLang="en-US"/>
          </a:p>
        </p:txBody>
      </p:sp>
      <p:pic>
        <p:nvPicPr>
          <p:cNvPr id="8" name="Picture 7"/>
          <p:cNvPicPr>
            <a:picLocks noChangeAspect="1"/>
          </p:cNvPicPr>
          <p:nvPr/>
        </p:nvPicPr>
        <p:blipFill>
          <a:blip r:embed="rId2"/>
          <a:stretch>
            <a:fillRect/>
          </a:stretch>
        </p:blipFill>
        <p:spPr>
          <a:xfrm>
            <a:off x="393700" y="2130425"/>
            <a:ext cx="3453130" cy="2158365"/>
          </a:xfrm>
          <a:prstGeom prst="rect">
            <a:avLst/>
          </a:prstGeom>
        </p:spPr>
      </p:pic>
      <p:pic>
        <p:nvPicPr>
          <p:cNvPr id="9" name="Picture 8" descr="tile_99_level0_51112-176556-51624-177068"/>
          <p:cNvPicPr>
            <a:picLocks noChangeAspect="1"/>
          </p:cNvPicPr>
          <p:nvPr/>
        </p:nvPicPr>
        <p:blipFill>
          <a:blip r:embed="rId3"/>
          <a:stretch>
            <a:fillRect/>
          </a:stretch>
        </p:blipFill>
        <p:spPr>
          <a:xfrm>
            <a:off x="4373245" y="2132330"/>
            <a:ext cx="2161540" cy="2161540"/>
          </a:xfrm>
          <a:prstGeom prst="rect">
            <a:avLst/>
          </a:prstGeom>
        </p:spPr>
      </p:pic>
      <p:pic>
        <p:nvPicPr>
          <p:cNvPr id="10" name="Picture 9"/>
          <p:cNvPicPr>
            <a:picLocks noChangeAspect="1"/>
          </p:cNvPicPr>
          <p:nvPr/>
        </p:nvPicPr>
        <p:blipFill>
          <a:blip r:embed="rId4"/>
          <a:srcRect r="42286"/>
          <a:stretch>
            <a:fillRect/>
          </a:stretch>
        </p:blipFill>
        <p:spPr>
          <a:xfrm>
            <a:off x="7071995" y="2002790"/>
            <a:ext cx="1282700" cy="2413000"/>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0776" y="2401022"/>
            <a:ext cx="7429501" cy="1503680"/>
            <a:chOff x="573" y="3400"/>
            <a:chExt cx="15867" cy="3514"/>
          </a:xfrm>
        </p:grpSpPr>
        <p:sp>
          <p:nvSpPr>
            <p:cNvPr id="5" name="圆角矩形 4"/>
            <p:cNvSpPr/>
            <p:nvPr/>
          </p:nvSpPr>
          <p:spPr>
            <a:xfrm>
              <a:off x="968" y="3740"/>
              <a:ext cx="15473" cy="2837"/>
            </a:xfrm>
            <a:prstGeom prst="roundRect">
              <a:avLst/>
            </a:prstGeom>
            <a:solidFill>
              <a:srgbClr val="DFD3A9"/>
            </a:solidFill>
            <a:ln w="31750">
              <a:solidFill>
                <a:schemeClr val="bg1"/>
              </a:solidFill>
              <a:prstDash val="solid"/>
              <a:miter/>
            </a:ln>
          </p:spPr>
          <p:txBody>
            <a:bodyPr anchor="ctr"/>
            <a:lstStyle/>
            <a:p>
              <a:pPr algn="ctr"/>
              <a:endParaRPr lang="zh-CN">
                <a:solidFill>
                  <a:schemeClr val="lt1"/>
                </a:solidFill>
              </a:endParaRPr>
            </a:p>
          </p:txBody>
        </p:sp>
        <p:sp>
          <p:nvSpPr>
            <p:cNvPr id="6" name="圆柱形 5"/>
            <p:cNvSpPr/>
            <p:nvPr/>
          </p:nvSpPr>
          <p:spPr>
            <a:xfrm>
              <a:off x="573" y="3400"/>
              <a:ext cx="639" cy="3515"/>
            </a:xfrm>
            <a:prstGeom prst="can">
              <a:avLst>
                <a:gd name="adj" fmla="val 84768"/>
              </a:avLst>
            </a:prstGeom>
            <a:solidFill>
              <a:srgbClr val="DFD3A9"/>
            </a:solidFill>
            <a:ln w="31750" cap="flat">
              <a:solidFill>
                <a:schemeClr val="bg1"/>
              </a:solidFill>
              <a:prstDash val="solid"/>
              <a:miter/>
            </a:ln>
          </p:spPr>
          <p:txBody>
            <a:bodyPr anchor="ctr"/>
            <a:lstStyle/>
            <a:p>
              <a:pPr algn="ctr"/>
              <a:endParaRPr lang="zh-CN">
                <a:solidFill>
                  <a:schemeClr val="lt1"/>
                </a:solidFill>
              </a:endParaRPr>
            </a:p>
          </p:txBody>
        </p:sp>
      </p:grpSp>
      <p:sp>
        <p:nvSpPr>
          <p:cNvPr id="3" name="内容占位符 2"/>
          <p:cNvSpPr>
            <a:spLocks noGrp="1"/>
          </p:cNvSpPr>
          <p:nvPr>
            <p:ph idx="1"/>
          </p:nvPr>
        </p:nvSpPr>
        <p:spPr>
          <a:xfrm>
            <a:off x="628650" y="2588895"/>
            <a:ext cx="7886700" cy="2491740"/>
          </a:xfrm>
        </p:spPr>
        <p:txBody>
          <a:bodyPr/>
          <a:lstStyle/>
          <a:p>
            <a:pPr marL="0" indent="0" algn="ctr">
              <a:lnSpc>
                <a:spcPct val="150000"/>
              </a:lnSpc>
              <a:buNone/>
            </a:pPr>
            <a:r>
              <a:rPr lang="en-US" altLang="zh-CN" sz="4000" b="1" dirty="0">
                <a:latin typeface="Times New Roman" panose="02020703060505090304"/>
                <a:ea typeface="微软雅黑" panose="020B0503020204020204" pitchFamily="34" charset="-122"/>
              </a:rPr>
              <a:t>3</a:t>
            </a:r>
            <a:r>
              <a:rPr lang="zh-CN" altLang="en-US" sz="4000" b="1" dirty="0">
                <a:latin typeface="Times New Roman" panose="02020703060505090304"/>
                <a:ea typeface="微软雅黑" panose="020B0503020204020204" pitchFamily="34" charset="-122"/>
              </a:rPr>
              <a:t>、平台硬件建设</a:t>
            </a:r>
            <a:endParaRPr lang="zh-CN" altLang="en-US" sz="4000" b="1" dirty="0">
              <a:latin typeface="Times New Roman" panose="02020703060505090304"/>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3.1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存储设备</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Text Box 7"/>
          <p:cNvSpPr txBox="1"/>
          <p:nvPr/>
        </p:nvSpPr>
        <p:spPr>
          <a:xfrm>
            <a:off x="590550" y="1441450"/>
            <a:ext cx="3695700" cy="922020"/>
          </a:xfrm>
          <a:prstGeom prst="rect">
            <a:avLst/>
          </a:prstGeom>
          <a:noFill/>
        </p:spPr>
        <p:txBody>
          <a:bodyPr wrap="square" rtlCol="0">
            <a:spAutoFit/>
          </a:bodyPr>
          <a:p>
            <a:r>
              <a:rPr lang="zh-CN" altLang="en-US"/>
              <a:t>已购存储设备：</a:t>
            </a:r>
            <a:endParaRPr lang="zh-CN" altLang="en-US"/>
          </a:p>
          <a:p>
            <a:pPr marL="285750" indent="-285750">
              <a:buFont typeface="Wingdings" panose="05000000000000000000" charset="0"/>
              <a:buChar char=""/>
            </a:pPr>
            <a:r>
              <a:rPr lang="zh-CN" altLang="en-US"/>
              <a:t>群晖网络存储</a:t>
            </a:r>
            <a:r>
              <a:rPr lang="en-US" altLang="zh-CN"/>
              <a:t>DS918+</a:t>
            </a:r>
            <a:endParaRPr lang="en-US" altLang="zh-CN"/>
          </a:p>
          <a:p>
            <a:pPr marL="285750" indent="-285750">
              <a:buFont typeface="Wingdings" panose="05000000000000000000" charset="0"/>
              <a:buChar char=""/>
            </a:pPr>
            <a:r>
              <a:rPr lang="en-US" altLang="zh-CN"/>
              <a:t>40 TB</a:t>
            </a:r>
            <a:endParaRPr lang="en-US" altLang="zh-CN"/>
          </a:p>
        </p:txBody>
      </p:sp>
      <p:pic>
        <p:nvPicPr>
          <p:cNvPr id="9" name="Picture 8"/>
          <p:cNvPicPr>
            <a:picLocks noChangeAspect="1"/>
          </p:cNvPicPr>
          <p:nvPr/>
        </p:nvPicPr>
        <p:blipFill>
          <a:blip r:embed="rId1"/>
          <a:stretch>
            <a:fillRect/>
          </a:stretch>
        </p:blipFill>
        <p:spPr>
          <a:xfrm>
            <a:off x="4975225" y="917575"/>
            <a:ext cx="3333750" cy="2000250"/>
          </a:xfrm>
          <a:prstGeom prst="rect">
            <a:avLst/>
          </a:prstGeom>
        </p:spPr>
      </p:pic>
      <p:pic>
        <p:nvPicPr>
          <p:cNvPr id="10" name="Picture 9"/>
          <p:cNvPicPr>
            <a:picLocks noChangeAspect="1"/>
          </p:cNvPicPr>
          <p:nvPr/>
        </p:nvPicPr>
        <p:blipFill>
          <a:blip r:embed="rId2"/>
          <a:stretch>
            <a:fillRect/>
          </a:stretch>
        </p:blipFill>
        <p:spPr>
          <a:xfrm>
            <a:off x="0" y="2880360"/>
            <a:ext cx="9144000" cy="397764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3.1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存储设备</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Text Box 3"/>
          <p:cNvSpPr txBox="1"/>
          <p:nvPr/>
        </p:nvSpPr>
        <p:spPr>
          <a:xfrm>
            <a:off x="340360" y="1226820"/>
            <a:ext cx="4091305" cy="1753235"/>
          </a:xfrm>
          <a:prstGeom prst="rect">
            <a:avLst/>
          </a:prstGeom>
          <a:noFill/>
        </p:spPr>
        <p:txBody>
          <a:bodyPr wrap="square" rtlCol="0">
            <a:spAutoFit/>
          </a:bodyPr>
          <a:p>
            <a:r>
              <a:rPr lang="zh-CN" altLang="en-US"/>
              <a:t>第一批采购</a:t>
            </a:r>
            <a:r>
              <a:rPr lang="zh-CN" altLang="en-US">
                <a:solidFill>
                  <a:srgbClr val="FF0000"/>
                </a:solidFill>
              </a:rPr>
              <a:t>（已完成）</a:t>
            </a:r>
            <a:r>
              <a:rPr lang="zh-CN" altLang="en-US"/>
              <a:t>：</a:t>
            </a:r>
            <a:endParaRPr lang="zh-CN" altLang="en-US"/>
          </a:p>
          <a:p>
            <a:pPr marL="285750" indent="-285750">
              <a:buFont typeface="Wingdings" panose="05000000000000000000" charset="0"/>
              <a:buChar char=""/>
            </a:pPr>
            <a:r>
              <a:rPr lang="zh-CN" altLang="en-US"/>
              <a:t>存储服务器：</a:t>
            </a:r>
            <a:r>
              <a:rPr lang="en-US" altLang="zh-CN"/>
              <a:t>12</a:t>
            </a:r>
            <a:r>
              <a:rPr lang="zh-CN" altLang="en-US"/>
              <a:t>块存储硬盘</a:t>
            </a:r>
            <a:endParaRPr lang="zh-CN" altLang="en-US"/>
          </a:p>
          <a:p>
            <a:pPr marL="285750" indent="-285750">
              <a:buFont typeface="Wingdings" panose="05000000000000000000" charset="0"/>
              <a:buChar char=""/>
            </a:pPr>
            <a:r>
              <a:rPr lang="zh-CN" altLang="en-US"/>
              <a:t>硬盘阵列：</a:t>
            </a:r>
            <a:r>
              <a:rPr lang="en-US" altLang="zh-CN"/>
              <a:t>84</a:t>
            </a:r>
            <a:r>
              <a:rPr lang="zh-CN" altLang="en-US"/>
              <a:t>块存储硬盘</a:t>
            </a:r>
            <a:endParaRPr lang="zh-CN" altLang="en-US"/>
          </a:p>
          <a:p>
            <a:pPr marL="285750" indent="-285750">
              <a:buFont typeface="Wingdings" panose="05000000000000000000" charset="0"/>
              <a:buChar char=""/>
            </a:pPr>
            <a:r>
              <a:rPr lang="zh-CN" altLang="en-US"/>
              <a:t>一共96块硬盘，1.92 PB</a:t>
            </a:r>
            <a:endParaRPr lang="zh-CN" altLang="en-US"/>
          </a:p>
          <a:p>
            <a:endParaRPr lang="zh-CN" altLang="en-US"/>
          </a:p>
          <a:p>
            <a:r>
              <a:rPr lang="zh-CN" altLang="en-US">
                <a:solidFill>
                  <a:srgbClr val="FF0000"/>
                </a:solidFill>
              </a:rPr>
              <a:t>基本满足前期需求</a:t>
            </a:r>
            <a:endParaRPr lang="zh-CN" altLang="en-US">
              <a:solidFill>
                <a:srgbClr val="FF0000"/>
              </a:solidFill>
            </a:endParaRPr>
          </a:p>
        </p:txBody>
      </p:sp>
      <p:pic>
        <p:nvPicPr>
          <p:cNvPr id="5" name="Picture 4"/>
          <p:cNvPicPr>
            <a:picLocks noChangeAspect="1"/>
          </p:cNvPicPr>
          <p:nvPr/>
        </p:nvPicPr>
        <p:blipFill>
          <a:blip r:embed="rId1"/>
          <a:srcRect b="17663"/>
          <a:stretch>
            <a:fillRect/>
          </a:stretch>
        </p:blipFill>
        <p:spPr>
          <a:xfrm>
            <a:off x="5488940" y="1226820"/>
            <a:ext cx="3362325" cy="2072005"/>
          </a:xfrm>
          <a:prstGeom prst="rect">
            <a:avLst/>
          </a:prstGeom>
        </p:spPr>
      </p:pic>
      <p:pic>
        <p:nvPicPr>
          <p:cNvPr id="6" name="Picture 5" descr="戴尔存储"/>
          <p:cNvPicPr>
            <a:picLocks noChangeAspect="1"/>
          </p:cNvPicPr>
          <p:nvPr/>
        </p:nvPicPr>
        <p:blipFill>
          <a:blip r:embed="rId2"/>
          <a:stretch>
            <a:fillRect/>
          </a:stretch>
        </p:blipFill>
        <p:spPr>
          <a:xfrm>
            <a:off x="1260475" y="3486785"/>
            <a:ext cx="7212965" cy="305498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3.2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计算设备</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Text Box 3"/>
          <p:cNvSpPr txBox="1"/>
          <p:nvPr/>
        </p:nvSpPr>
        <p:spPr>
          <a:xfrm>
            <a:off x="6431915" y="2434590"/>
            <a:ext cx="2604770" cy="2030095"/>
          </a:xfrm>
          <a:prstGeom prst="rect">
            <a:avLst/>
          </a:prstGeom>
          <a:noFill/>
        </p:spPr>
        <p:txBody>
          <a:bodyPr wrap="square" rtlCol="0">
            <a:spAutoFit/>
          </a:bodyPr>
          <a:p>
            <a:r>
              <a:rPr lang="zh-CN" altLang="en-US"/>
              <a:t>已购计算设备：</a:t>
            </a:r>
            <a:endParaRPr lang="en-US" altLang="zh-CN"/>
          </a:p>
          <a:p>
            <a:pPr marL="285750" indent="-285750">
              <a:buFont typeface="Wingdings" panose="05000000000000000000" charset="0"/>
              <a:buChar char=""/>
            </a:pPr>
            <a:r>
              <a:rPr lang="zh-CN" altLang="en-US"/>
              <a:t>联想</a:t>
            </a:r>
            <a:r>
              <a:rPr lang="en-US" altLang="zh-CN"/>
              <a:t>ThinkStation</a:t>
            </a:r>
            <a:endParaRPr lang="en-US" altLang="zh-CN"/>
          </a:p>
          <a:p>
            <a:pPr marL="285750" indent="-285750">
              <a:buFont typeface="Wingdings" panose="05000000000000000000" charset="0"/>
              <a:buChar char=""/>
            </a:pPr>
            <a:r>
              <a:rPr lang="en-US" altLang="zh-CN"/>
              <a:t>1</a:t>
            </a:r>
            <a:r>
              <a:rPr lang="zh-CN" altLang="en-US"/>
              <a:t>颗 </a:t>
            </a:r>
            <a:r>
              <a:rPr lang="en-US" altLang="zh-CN"/>
              <a:t>NVIDIA GTX 1080</a:t>
            </a:r>
            <a:endParaRPr lang="en-US" altLang="zh-CN"/>
          </a:p>
          <a:p>
            <a:pPr marL="285750" indent="-285750">
              <a:buFont typeface="Wingdings" panose="05000000000000000000" charset="0"/>
              <a:buChar char=""/>
            </a:pPr>
            <a:r>
              <a:rPr lang="en-US" altLang="zh-CN"/>
              <a:t>2</a:t>
            </a:r>
            <a:r>
              <a:rPr lang="zh-CN" altLang="en-US"/>
              <a:t>颗 </a:t>
            </a:r>
            <a:r>
              <a:rPr lang="en-US" altLang="zh-CN"/>
              <a:t>Inter</a:t>
            </a:r>
            <a:r>
              <a:rPr lang="zh-CN" altLang="en-US"/>
              <a:t>至强处理器</a:t>
            </a:r>
            <a:endParaRPr lang="zh-CN" altLang="en-US"/>
          </a:p>
          <a:p>
            <a:pPr marL="285750" indent="-285750">
              <a:buFont typeface="Wingdings" panose="05000000000000000000" charset="0"/>
              <a:buChar char=""/>
            </a:pPr>
            <a:r>
              <a:rPr lang="en-US" altLang="zh-CN"/>
              <a:t>64 GB</a:t>
            </a:r>
            <a:r>
              <a:rPr lang="zh-CN" altLang="en-US"/>
              <a:t>内存</a:t>
            </a:r>
            <a:endParaRPr lang="zh-CN" altLang="en-US"/>
          </a:p>
          <a:p>
            <a:endParaRPr lang="zh-CN" altLang="en-US"/>
          </a:p>
          <a:p>
            <a:endParaRPr lang="zh-CN" altLang="en-US"/>
          </a:p>
        </p:txBody>
      </p:sp>
      <p:pic>
        <p:nvPicPr>
          <p:cNvPr id="2" name="Picture 1"/>
          <p:cNvPicPr>
            <a:picLocks noChangeAspect="1"/>
          </p:cNvPicPr>
          <p:nvPr/>
        </p:nvPicPr>
        <p:blipFill>
          <a:blip r:embed="rId1"/>
          <a:srcRect l="9477" r="580"/>
          <a:stretch>
            <a:fillRect/>
          </a:stretch>
        </p:blipFill>
        <p:spPr>
          <a:xfrm>
            <a:off x="0" y="991235"/>
            <a:ext cx="6273800" cy="5739765"/>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3.2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计算设备</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Picture 4"/>
          <p:cNvPicPr>
            <a:picLocks noChangeAspect="1"/>
          </p:cNvPicPr>
          <p:nvPr/>
        </p:nvPicPr>
        <p:blipFill>
          <a:blip r:embed="rId1"/>
          <a:srcRect b="9932"/>
          <a:stretch>
            <a:fillRect/>
          </a:stretch>
        </p:blipFill>
        <p:spPr>
          <a:xfrm>
            <a:off x="0" y="720090"/>
            <a:ext cx="5246370" cy="6137275"/>
          </a:xfrm>
          <a:prstGeom prst="rect">
            <a:avLst/>
          </a:prstGeom>
        </p:spPr>
      </p:pic>
      <p:sp>
        <p:nvSpPr>
          <p:cNvPr id="6" name="Text Box 5"/>
          <p:cNvSpPr txBox="1"/>
          <p:nvPr/>
        </p:nvSpPr>
        <p:spPr>
          <a:xfrm>
            <a:off x="5268595" y="2472690"/>
            <a:ext cx="3875405" cy="1753235"/>
          </a:xfrm>
          <a:prstGeom prst="rect">
            <a:avLst/>
          </a:prstGeom>
          <a:noFill/>
        </p:spPr>
        <p:txBody>
          <a:bodyPr wrap="square" rtlCol="0">
            <a:spAutoFit/>
          </a:bodyPr>
          <a:p>
            <a:r>
              <a:rPr lang="zh-CN" altLang="en-US"/>
              <a:t>已购计算设备：</a:t>
            </a:r>
            <a:endParaRPr lang="en-US" altLang="zh-CN"/>
          </a:p>
          <a:p>
            <a:pPr marL="285750" indent="-285750">
              <a:buFont typeface="Wingdings" panose="05000000000000000000" charset="0"/>
              <a:buChar char=""/>
            </a:pPr>
            <a:r>
              <a:rPr lang="en-US" altLang="zh-CN"/>
              <a:t>AMAX </a:t>
            </a:r>
            <a:r>
              <a:rPr lang="zh-CN" altLang="en-US"/>
              <a:t>深度学习工作站</a:t>
            </a:r>
            <a:endParaRPr lang="zh-CN" altLang="en-US"/>
          </a:p>
          <a:p>
            <a:pPr marL="285750" indent="-285750">
              <a:buFont typeface="Wingdings" panose="05000000000000000000" charset="0"/>
              <a:buChar char=""/>
            </a:pPr>
            <a:r>
              <a:rPr lang="en-US" altLang="zh-CN"/>
              <a:t>4</a:t>
            </a:r>
            <a:r>
              <a:rPr lang="zh-CN" altLang="en-US"/>
              <a:t>颗 </a:t>
            </a:r>
            <a:r>
              <a:rPr lang="en-US" altLang="zh-CN"/>
              <a:t>NVIDIA TITAN XP</a:t>
            </a:r>
            <a:endParaRPr lang="en-US" altLang="zh-CN"/>
          </a:p>
          <a:p>
            <a:pPr marL="285750" indent="-285750">
              <a:buFont typeface="Wingdings" panose="05000000000000000000" charset="0"/>
              <a:buChar char=""/>
            </a:pPr>
            <a:r>
              <a:rPr lang="en-US" altLang="zh-CN"/>
              <a:t>1</a:t>
            </a:r>
            <a:r>
              <a:rPr lang="zh-CN" altLang="en-US"/>
              <a:t>颗 </a:t>
            </a:r>
            <a:r>
              <a:rPr lang="en-US" altLang="zh-CN"/>
              <a:t>Intel</a:t>
            </a:r>
            <a:r>
              <a:rPr lang="zh-CN" altLang="en-US"/>
              <a:t>至强处理器</a:t>
            </a:r>
            <a:endParaRPr lang="zh-CN" altLang="en-US"/>
          </a:p>
          <a:p>
            <a:pPr marL="285750" indent="-285750">
              <a:buFont typeface="Wingdings" panose="05000000000000000000" charset="0"/>
              <a:buChar char=""/>
            </a:pPr>
            <a:r>
              <a:rPr lang="en-US" altLang="zh-CN"/>
              <a:t>64 GB</a:t>
            </a:r>
            <a:r>
              <a:rPr lang="zh-CN" altLang="en-US"/>
              <a:t>内存</a:t>
            </a:r>
            <a:endParaRPr lang="zh-CN" altLang="en-US"/>
          </a:p>
          <a:p>
            <a:endParaRPr lang="zh-CN" alt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l="-17000" r="-17000"/>
          </a:stretch>
        </a:blipFill>
        <a:effectLst/>
      </p:bgPr>
    </p:bg>
    <p:spTree>
      <p:nvGrpSpPr>
        <p:cNvPr id="1" name=""/>
        <p:cNvGrpSpPr/>
        <p:nvPr/>
      </p:nvGrpSpPr>
      <p:grpSpPr/>
      <p:sp>
        <p:nvSpPr>
          <p:cNvPr id="3" name="Content Placeholder 2"/>
          <p:cNvSpPr>
            <a:spLocks noGrp="1"/>
          </p:cNvSpPr>
          <p:nvPr>
            <p:ph idx="1"/>
          </p:nvPr>
        </p:nvSpPr>
        <p:spPr/>
        <p:txBody>
          <a:bodyPr/>
          <a:p>
            <a:pPr marL="514350" indent="-514350">
              <a:buFont typeface="+mj-lt"/>
              <a:buAutoNum type="arabicPeriod"/>
            </a:pPr>
            <a:r>
              <a:rPr lang="zh-CN" altLang="en-US"/>
              <a:t>总体目标</a:t>
            </a:r>
            <a:endParaRPr lang="zh-CN" altLang="en-US"/>
          </a:p>
          <a:p>
            <a:pPr marL="514350" indent="-514350">
              <a:buFont typeface="+mj-lt"/>
              <a:buAutoNum type="arabicPeriod"/>
            </a:pPr>
            <a:r>
              <a:rPr lang="zh-CN" altLang="en-US"/>
              <a:t>数据收集</a:t>
            </a:r>
            <a:endParaRPr lang="zh-CN" altLang="en-US"/>
          </a:p>
          <a:p>
            <a:pPr marL="514350" indent="-514350">
              <a:buFont typeface="+mj-lt"/>
              <a:buAutoNum type="arabicPeriod"/>
            </a:pPr>
            <a:r>
              <a:rPr lang="zh-CN" altLang="en-US"/>
              <a:t>平台硬件</a:t>
            </a:r>
            <a:endParaRPr lang="zh-CN" altLang="en-US"/>
          </a:p>
          <a:p>
            <a:pPr marL="514350" indent="-514350">
              <a:buFont typeface="+mj-lt"/>
              <a:buAutoNum type="arabicPeriod"/>
            </a:pPr>
            <a:r>
              <a:rPr lang="zh-CN" altLang="en-US"/>
              <a:t>平台软件</a:t>
            </a:r>
            <a:endParaRPr lang="zh-CN" altLang="en-US"/>
          </a:p>
          <a:p>
            <a:pPr marL="514350" indent="-514350">
              <a:buFont typeface="+mj-lt"/>
              <a:buAutoNum type="arabicPeriod"/>
            </a:pPr>
            <a:r>
              <a:rPr lang="zh-CN" altLang="en-US"/>
              <a:t>下一步工作</a:t>
            </a:r>
            <a:endParaRPr lang="zh-CN" altLang="en-US"/>
          </a:p>
        </p:txBody>
      </p:sp>
      <p:sp>
        <p:nvSpPr>
          <p:cNvPr id="5" name="Slide Number Placeholder 4"/>
          <p:cNvSpPr>
            <a:spLocks noGrp="1"/>
          </p:cNvSpPr>
          <p:nvPr>
            <p:ph type="sldNum" sz="quarter" idx="12"/>
          </p:nvPr>
        </p:nvSpPr>
        <p:spPr/>
        <p:txBody>
          <a:bodyPr/>
          <a:p>
            <a:fld id="{1EF657E4-1791-4CC2-B10E-5F6262F3C1DC}" type="slidenum">
              <a:rPr lang="zh-CN" altLang="en-US" smtClean="0"/>
            </a:fld>
            <a:endParaRPr lang="zh-CN" altLang="en-US"/>
          </a:p>
        </p:txBody>
      </p:sp>
      <p:pic>
        <p:nvPicPr>
          <p:cNvPr id="2" name="Picture 1"/>
          <p:cNvPicPr>
            <a:picLocks noChangeAspect="1"/>
          </p:cNvPicPr>
          <p:nvPr/>
        </p:nvPicPr>
        <p:blipFill>
          <a:blip r:embed="rId2"/>
          <a:stretch>
            <a:fillRect/>
          </a:stretch>
        </p:blipFill>
        <p:spPr>
          <a:xfrm>
            <a:off x="3344545" y="1380490"/>
            <a:ext cx="5544820" cy="32658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3.2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计算设备</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Picture 6"/>
          <p:cNvPicPr>
            <a:picLocks noChangeAspect="1"/>
          </p:cNvPicPr>
          <p:nvPr/>
        </p:nvPicPr>
        <p:blipFill>
          <a:blip r:embed="rId1"/>
          <a:stretch>
            <a:fillRect/>
          </a:stretch>
        </p:blipFill>
        <p:spPr>
          <a:xfrm>
            <a:off x="0" y="847725"/>
            <a:ext cx="5469890" cy="6010275"/>
          </a:xfrm>
          <a:prstGeom prst="rect">
            <a:avLst/>
          </a:prstGeom>
        </p:spPr>
      </p:pic>
      <p:sp>
        <p:nvSpPr>
          <p:cNvPr id="8" name="Text Box 7"/>
          <p:cNvSpPr txBox="1"/>
          <p:nvPr/>
        </p:nvSpPr>
        <p:spPr>
          <a:xfrm>
            <a:off x="5636260" y="1915160"/>
            <a:ext cx="3121025" cy="2584450"/>
          </a:xfrm>
          <a:prstGeom prst="rect">
            <a:avLst/>
          </a:prstGeom>
          <a:noFill/>
        </p:spPr>
        <p:txBody>
          <a:bodyPr wrap="square" rtlCol="0">
            <a:spAutoFit/>
          </a:bodyPr>
          <a:p>
            <a:r>
              <a:rPr lang="zh-CN" altLang="en-US"/>
              <a:t>第二批采购</a:t>
            </a:r>
            <a:r>
              <a:rPr lang="zh-CN" altLang="en-US">
                <a:solidFill>
                  <a:srgbClr val="FF0000"/>
                </a:solidFill>
              </a:rPr>
              <a:t>（进行中）</a:t>
            </a:r>
            <a:r>
              <a:rPr lang="zh-CN" altLang="en-US"/>
              <a:t>：</a:t>
            </a:r>
            <a:endParaRPr lang="zh-CN" altLang="en-US"/>
          </a:p>
          <a:p>
            <a:pPr marL="285750" indent="-285750">
              <a:buFont typeface="Wingdings" panose="05000000000000000000" charset="0"/>
              <a:buChar char=""/>
            </a:pPr>
            <a:r>
              <a:rPr lang="en-US" altLang="zh-CN"/>
              <a:t>AMAX</a:t>
            </a:r>
            <a:r>
              <a:rPr lang="zh-CN" altLang="en-US"/>
              <a:t>深度学习服务器</a:t>
            </a:r>
            <a:endParaRPr lang="zh-CN" altLang="en-US"/>
          </a:p>
          <a:p>
            <a:pPr marL="285750" indent="-285750">
              <a:buFont typeface="Wingdings" panose="05000000000000000000" charset="0"/>
              <a:buChar char=""/>
            </a:pPr>
            <a:r>
              <a:rPr lang="en-US" altLang="zh-CN"/>
              <a:t>2</a:t>
            </a:r>
            <a:r>
              <a:rPr lang="zh-CN" altLang="en-US"/>
              <a:t>颗</a:t>
            </a:r>
            <a:r>
              <a:rPr lang="en-US" altLang="zh-CN"/>
              <a:t>Intel</a:t>
            </a:r>
            <a:r>
              <a:rPr lang="zh-CN" altLang="en-US"/>
              <a:t>至强处理器</a:t>
            </a:r>
            <a:endParaRPr lang="zh-CN" altLang="en-US"/>
          </a:p>
          <a:p>
            <a:pPr marL="285750" indent="-285750">
              <a:buFont typeface="Wingdings" panose="05000000000000000000" charset="0"/>
              <a:buChar char=""/>
            </a:pPr>
            <a:r>
              <a:rPr lang="en-US" altLang="zh-CN"/>
              <a:t>12x32=384 GB</a:t>
            </a:r>
            <a:r>
              <a:rPr lang="zh-CN" altLang="en-US"/>
              <a:t>内存</a:t>
            </a:r>
            <a:endParaRPr lang="zh-CN" altLang="en-US"/>
          </a:p>
          <a:p>
            <a:pPr marL="285750" indent="-285750">
              <a:buFont typeface="Wingdings" panose="05000000000000000000" charset="0"/>
              <a:buChar char=""/>
            </a:pPr>
            <a:r>
              <a:rPr lang="en-US" altLang="zh-CN"/>
              <a:t>8</a:t>
            </a:r>
            <a:r>
              <a:rPr lang="zh-CN" altLang="en-US"/>
              <a:t>颗</a:t>
            </a:r>
            <a:r>
              <a:rPr lang="en-US" altLang="zh-CN"/>
              <a:t>NVIDIA A100</a:t>
            </a:r>
            <a:r>
              <a:rPr lang="zh-CN" altLang="en-US"/>
              <a:t>显卡</a:t>
            </a:r>
            <a:endParaRPr lang="zh-CN" altLang="en-US"/>
          </a:p>
          <a:p>
            <a:pPr marL="285750" indent="-285750">
              <a:buFont typeface="Wingdings" panose="05000000000000000000" charset="0"/>
              <a:buChar char=""/>
            </a:pPr>
            <a:endParaRPr lang="zh-CN" altLang="en-US"/>
          </a:p>
          <a:p>
            <a:pPr indent="0">
              <a:buFont typeface="Wingdings" panose="05000000000000000000" charset="0"/>
              <a:buNone/>
            </a:pPr>
            <a:r>
              <a:rPr lang="zh-CN" altLang="en-US">
                <a:solidFill>
                  <a:srgbClr val="FF0000"/>
                </a:solidFill>
              </a:rPr>
              <a:t>算力将大幅提升</a:t>
            </a:r>
            <a:endParaRPr lang="zh-CN" altLang="en-US"/>
          </a:p>
          <a:p>
            <a:pPr marL="285750" indent="-285750">
              <a:buFont typeface="Wingdings" panose="05000000000000000000" charset="0"/>
              <a:buChar char=""/>
            </a:pPr>
            <a:endParaRPr lang="zh-CN" altLang="en-US">
              <a:solidFill>
                <a:srgbClr val="FF0000"/>
              </a:solidFill>
            </a:endParaRPr>
          </a:p>
          <a:p>
            <a:pPr indent="0">
              <a:buFont typeface="Wingdings" panose="05000000000000000000" charset="0"/>
              <a:buNone/>
            </a:pPr>
            <a:endParaRPr lang="zh-CN" altLang="en-US">
              <a:solidFill>
                <a:srgbClr val="FF0000"/>
              </a:solidFill>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0776" y="2401022"/>
            <a:ext cx="7429501" cy="1503680"/>
            <a:chOff x="573" y="3400"/>
            <a:chExt cx="15867" cy="3514"/>
          </a:xfrm>
        </p:grpSpPr>
        <p:sp>
          <p:nvSpPr>
            <p:cNvPr id="5" name="圆角矩形 4"/>
            <p:cNvSpPr/>
            <p:nvPr/>
          </p:nvSpPr>
          <p:spPr>
            <a:xfrm>
              <a:off x="968" y="3740"/>
              <a:ext cx="15473" cy="2837"/>
            </a:xfrm>
            <a:prstGeom prst="roundRect">
              <a:avLst/>
            </a:prstGeom>
            <a:solidFill>
              <a:srgbClr val="DFD3A9"/>
            </a:solidFill>
            <a:ln w="31750">
              <a:solidFill>
                <a:schemeClr val="bg1"/>
              </a:solidFill>
              <a:prstDash val="solid"/>
              <a:miter/>
            </a:ln>
          </p:spPr>
          <p:txBody>
            <a:bodyPr anchor="ctr"/>
            <a:lstStyle/>
            <a:p>
              <a:pPr algn="ctr"/>
              <a:endParaRPr lang="zh-CN">
                <a:solidFill>
                  <a:schemeClr val="lt1"/>
                </a:solidFill>
              </a:endParaRPr>
            </a:p>
          </p:txBody>
        </p:sp>
        <p:sp>
          <p:nvSpPr>
            <p:cNvPr id="6" name="圆柱形 5"/>
            <p:cNvSpPr/>
            <p:nvPr/>
          </p:nvSpPr>
          <p:spPr>
            <a:xfrm>
              <a:off x="573" y="3400"/>
              <a:ext cx="639" cy="3515"/>
            </a:xfrm>
            <a:prstGeom prst="can">
              <a:avLst>
                <a:gd name="adj" fmla="val 84768"/>
              </a:avLst>
            </a:prstGeom>
            <a:solidFill>
              <a:srgbClr val="DFD3A9"/>
            </a:solidFill>
            <a:ln w="31750" cap="flat">
              <a:solidFill>
                <a:schemeClr val="bg1"/>
              </a:solidFill>
              <a:prstDash val="solid"/>
              <a:miter/>
            </a:ln>
          </p:spPr>
          <p:txBody>
            <a:bodyPr anchor="ctr"/>
            <a:lstStyle/>
            <a:p>
              <a:pPr algn="ctr"/>
              <a:endParaRPr lang="zh-CN">
                <a:solidFill>
                  <a:schemeClr val="lt1"/>
                </a:solidFill>
              </a:endParaRPr>
            </a:p>
          </p:txBody>
        </p:sp>
      </p:grpSp>
      <p:sp>
        <p:nvSpPr>
          <p:cNvPr id="3" name="内容占位符 2"/>
          <p:cNvSpPr>
            <a:spLocks noGrp="1"/>
          </p:cNvSpPr>
          <p:nvPr>
            <p:ph idx="1"/>
          </p:nvPr>
        </p:nvSpPr>
        <p:spPr>
          <a:xfrm>
            <a:off x="628650" y="2588895"/>
            <a:ext cx="7886700" cy="2491740"/>
          </a:xfrm>
        </p:spPr>
        <p:txBody>
          <a:bodyPr/>
          <a:lstStyle/>
          <a:p>
            <a:pPr marL="0" indent="0" algn="ctr">
              <a:lnSpc>
                <a:spcPct val="150000"/>
              </a:lnSpc>
              <a:buNone/>
            </a:pPr>
            <a:r>
              <a:rPr lang="en-US" altLang="zh-CN" sz="4000" b="1" dirty="0">
                <a:latin typeface="Times New Roman" panose="02020703060505090304"/>
                <a:ea typeface="微软雅黑" panose="020B0503020204020204" pitchFamily="34" charset="-122"/>
              </a:rPr>
              <a:t>4</a:t>
            </a:r>
            <a:r>
              <a:rPr lang="zh-CN" altLang="en-US" sz="4000" b="1" dirty="0">
                <a:latin typeface="Times New Roman" panose="02020703060505090304"/>
                <a:ea typeface="微软雅黑" panose="020B0503020204020204" pitchFamily="34" charset="-122"/>
              </a:rPr>
              <a:t>、平台软件建设</a:t>
            </a:r>
            <a:endParaRPr lang="zh-CN" altLang="en-US" sz="4000" b="1" dirty="0">
              <a:latin typeface="Times New Roman" panose="02020703060505090304"/>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4.1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医学影像数据平台的预期功能</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Oval 5"/>
          <p:cNvSpPr/>
          <p:nvPr/>
        </p:nvSpPr>
        <p:spPr>
          <a:xfrm>
            <a:off x="4988560" y="1119505"/>
            <a:ext cx="1753235" cy="1752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基础功能</a:t>
            </a:r>
            <a:endParaRPr lang="zh-CN" altLang="en-US"/>
          </a:p>
        </p:txBody>
      </p:sp>
      <p:sp>
        <p:nvSpPr>
          <p:cNvPr id="10" name="Oval 9"/>
          <p:cNvSpPr/>
          <p:nvPr/>
        </p:nvSpPr>
        <p:spPr>
          <a:xfrm>
            <a:off x="2616200" y="1119505"/>
            <a:ext cx="1727835" cy="1752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建立标准</a:t>
            </a:r>
            <a:endParaRPr lang="zh-CN" altLang="en-US"/>
          </a:p>
        </p:txBody>
      </p:sp>
      <p:sp>
        <p:nvSpPr>
          <p:cNvPr id="14" name="Oval 13"/>
          <p:cNvSpPr/>
          <p:nvPr/>
        </p:nvSpPr>
        <p:spPr>
          <a:xfrm>
            <a:off x="1181735" y="2928620"/>
            <a:ext cx="1727835" cy="1752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算法测试</a:t>
            </a:r>
            <a:endParaRPr lang="zh-CN" altLang="en-US"/>
          </a:p>
        </p:txBody>
      </p:sp>
      <p:sp>
        <p:nvSpPr>
          <p:cNvPr id="15" name="Oval 14"/>
          <p:cNvSpPr/>
          <p:nvPr/>
        </p:nvSpPr>
        <p:spPr>
          <a:xfrm>
            <a:off x="2616200" y="4864735"/>
            <a:ext cx="1727835" cy="1752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建立基准</a:t>
            </a:r>
            <a:endParaRPr lang="zh-CN" altLang="en-US"/>
          </a:p>
        </p:txBody>
      </p:sp>
      <p:sp>
        <p:nvSpPr>
          <p:cNvPr id="16" name="Oval 15"/>
          <p:cNvSpPr/>
          <p:nvPr/>
        </p:nvSpPr>
        <p:spPr>
          <a:xfrm>
            <a:off x="6234430" y="2957195"/>
            <a:ext cx="1727835" cy="1752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智能分析</a:t>
            </a:r>
            <a:endParaRPr lang="zh-CN" altLang="en-US"/>
          </a:p>
        </p:txBody>
      </p:sp>
      <p:sp>
        <p:nvSpPr>
          <p:cNvPr id="17" name="Oval 16"/>
          <p:cNvSpPr/>
          <p:nvPr/>
        </p:nvSpPr>
        <p:spPr>
          <a:xfrm>
            <a:off x="5013960" y="4864735"/>
            <a:ext cx="1727835" cy="1752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数据标注</a:t>
            </a:r>
            <a:endParaRPr lang="zh-CN" altLang="en-US"/>
          </a:p>
        </p:txBody>
      </p:sp>
      <p:pic>
        <p:nvPicPr>
          <p:cNvPr id="7" name="Picture 6"/>
          <p:cNvPicPr>
            <a:picLocks noChangeAspect="1"/>
          </p:cNvPicPr>
          <p:nvPr/>
        </p:nvPicPr>
        <p:blipFill>
          <a:blip r:embed="rId1"/>
          <a:srcRect b="5476"/>
          <a:stretch>
            <a:fillRect/>
          </a:stretch>
        </p:blipFill>
        <p:spPr>
          <a:xfrm>
            <a:off x="3634740" y="2957195"/>
            <a:ext cx="1875155" cy="1909445"/>
          </a:xfrm>
          <a:prstGeom prst="rect">
            <a:avLst/>
          </a:prstGeom>
        </p:spPr>
      </p:pic>
      <p:pic>
        <p:nvPicPr>
          <p:cNvPr id="4" name="Picture 3"/>
          <p:cNvPicPr>
            <a:picLocks noChangeAspect="1"/>
          </p:cNvPicPr>
          <p:nvPr/>
        </p:nvPicPr>
        <p:blipFill>
          <a:blip r:embed="rId2"/>
          <a:stretch>
            <a:fillRect/>
          </a:stretch>
        </p:blipFill>
        <p:spPr>
          <a:xfrm>
            <a:off x="302895" y="5017135"/>
            <a:ext cx="1643380" cy="1447800"/>
          </a:xfrm>
          <a:prstGeom prst="rect">
            <a:avLst/>
          </a:prstGeom>
        </p:spPr>
      </p:pic>
      <p:pic>
        <p:nvPicPr>
          <p:cNvPr id="5" name="Picture 4"/>
          <p:cNvPicPr>
            <a:picLocks noChangeAspect="1"/>
          </p:cNvPicPr>
          <p:nvPr/>
        </p:nvPicPr>
        <p:blipFill>
          <a:blip r:embed="rId3"/>
          <a:stretch>
            <a:fillRect/>
          </a:stretch>
        </p:blipFill>
        <p:spPr>
          <a:xfrm>
            <a:off x="302895" y="1132840"/>
            <a:ext cx="1459865" cy="1459865"/>
          </a:xfrm>
          <a:prstGeom prst="rect">
            <a:avLst/>
          </a:prstGeom>
        </p:spPr>
      </p:pic>
      <p:pic>
        <p:nvPicPr>
          <p:cNvPr id="8" name="Picture 7"/>
          <p:cNvPicPr>
            <a:picLocks noChangeAspect="1"/>
          </p:cNvPicPr>
          <p:nvPr/>
        </p:nvPicPr>
        <p:blipFill>
          <a:blip r:embed="rId4"/>
          <a:srcRect l="8887" r="11677"/>
          <a:stretch>
            <a:fillRect/>
          </a:stretch>
        </p:blipFill>
        <p:spPr>
          <a:xfrm>
            <a:off x="7252970" y="5156200"/>
            <a:ext cx="1555115" cy="1308735"/>
          </a:xfrm>
          <a:prstGeom prst="rect">
            <a:avLst/>
          </a:prstGeom>
        </p:spPr>
      </p:pic>
      <p:pic>
        <p:nvPicPr>
          <p:cNvPr id="9" name="Picture 8"/>
          <p:cNvPicPr>
            <a:picLocks noChangeAspect="1"/>
          </p:cNvPicPr>
          <p:nvPr/>
        </p:nvPicPr>
        <p:blipFill>
          <a:blip r:embed="rId5"/>
          <a:srcRect l="2783" r="2800"/>
          <a:stretch>
            <a:fillRect/>
          </a:stretch>
        </p:blipFill>
        <p:spPr>
          <a:xfrm>
            <a:off x="6971030" y="1098550"/>
            <a:ext cx="1957705" cy="163385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4.2 </a:t>
            </a:r>
            <a:r>
              <a:rPr lang="zh-CN" altLang="en-US" sz="32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医学影像数据平台的共建共享</a:t>
            </a:r>
            <a:endParaRPr lang="zh-CN" altLang="en-US" sz="32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pic>
        <p:nvPicPr>
          <p:cNvPr id="11" name="Picture 2" descr="南京大学"/>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66964" y="2448932"/>
            <a:ext cx="799465" cy="10026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p:cNvPicPr>
          <p:nvPr/>
        </p:nvPicPr>
        <p:blipFill>
          <a:blip r:embed="rId2"/>
          <a:stretch>
            <a:fillRect/>
          </a:stretch>
        </p:blipFill>
        <p:spPr>
          <a:xfrm>
            <a:off x="3515034" y="3208392"/>
            <a:ext cx="1504315" cy="921385"/>
          </a:xfrm>
          <a:prstGeom prst="rect">
            <a:avLst/>
          </a:prstGeom>
        </p:spPr>
      </p:pic>
      <p:pic>
        <p:nvPicPr>
          <p:cNvPr id="4" name="Picture 2" descr="东南大学 | Linked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79" y="5521062"/>
            <a:ext cx="1002665" cy="1002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南京师范大学校徽及设计理念_标志网"/>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608" t="6198" r="21650" b="7270"/>
          <a:stretch>
            <a:fillRect/>
          </a:stretch>
        </p:blipFill>
        <p:spPr bwMode="auto">
          <a:xfrm>
            <a:off x="204268" y="4654922"/>
            <a:ext cx="989973" cy="10026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江苏省人民医院图片_公共标识标志_标志图标-图行天下素材网"/>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1674" y="4673337"/>
            <a:ext cx="969840" cy="9659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s://ss2.bdstatic.com/70cFvnSh_Q1YnxGkpoWK1HF6hhy/it/u=3516144054,2005875366&amp;fm=26&amp;gp=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0242" y="3167751"/>
            <a:ext cx="988822" cy="10026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a:stretch>
            <a:fillRect/>
          </a:stretch>
        </p:blipFill>
        <p:spPr>
          <a:xfrm>
            <a:off x="1574165" y="3775075"/>
            <a:ext cx="1585595" cy="1268730"/>
          </a:xfrm>
          <a:prstGeom prst="rect">
            <a:avLst/>
          </a:prstGeom>
        </p:spPr>
      </p:pic>
      <p:sp>
        <p:nvSpPr>
          <p:cNvPr id="22" name="Rounded Rectangle 21"/>
          <p:cNvSpPr/>
          <p:nvPr/>
        </p:nvSpPr>
        <p:spPr>
          <a:xfrm>
            <a:off x="1365250" y="1450340"/>
            <a:ext cx="1901190" cy="5651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共建</a:t>
            </a:r>
            <a:endParaRPr lang="zh-CN" altLang="en-US"/>
          </a:p>
        </p:txBody>
      </p:sp>
      <p:sp>
        <p:nvSpPr>
          <p:cNvPr id="23" name="Rounded Rectangle 22"/>
          <p:cNvSpPr/>
          <p:nvPr/>
        </p:nvSpPr>
        <p:spPr>
          <a:xfrm>
            <a:off x="6258560" y="1450340"/>
            <a:ext cx="1901190" cy="5651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共享</a:t>
            </a:r>
            <a:endParaRPr lang="zh-CN" altLang="en-US"/>
          </a:p>
        </p:txBody>
      </p:sp>
      <p:pic>
        <p:nvPicPr>
          <p:cNvPr id="24" name="Picture 23"/>
          <p:cNvPicPr>
            <a:picLocks noChangeAspect="1"/>
          </p:cNvPicPr>
          <p:nvPr/>
        </p:nvPicPr>
        <p:blipFill>
          <a:blip r:embed="rId8"/>
          <a:stretch>
            <a:fillRect/>
          </a:stretch>
        </p:blipFill>
        <p:spPr>
          <a:xfrm>
            <a:off x="5922645" y="2880995"/>
            <a:ext cx="2573655" cy="1249045"/>
          </a:xfrm>
          <a:prstGeom prst="rect">
            <a:avLst/>
          </a:prstGeom>
        </p:spPr>
      </p:pic>
      <p:pic>
        <p:nvPicPr>
          <p:cNvPr id="2" name="Picture 1"/>
          <p:cNvPicPr>
            <a:picLocks noChangeAspect="1"/>
          </p:cNvPicPr>
          <p:nvPr/>
        </p:nvPicPr>
        <p:blipFill>
          <a:blip r:embed="rId9"/>
          <a:stretch>
            <a:fillRect/>
          </a:stretch>
        </p:blipFill>
        <p:spPr>
          <a:xfrm>
            <a:off x="5571490" y="4289425"/>
            <a:ext cx="3333750" cy="2381250"/>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4.3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医学影像平台调研</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Picture 4"/>
          <p:cNvPicPr>
            <a:picLocks noChangeAspect="1"/>
          </p:cNvPicPr>
          <p:nvPr/>
        </p:nvPicPr>
        <p:blipFill>
          <a:blip r:embed="rId1"/>
          <a:stretch>
            <a:fillRect/>
          </a:stretch>
        </p:blipFill>
        <p:spPr>
          <a:xfrm>
            <a:off x="167005" y="1169670"/>
            <a:ext cx="1276350" cy="1276350"/>
          </a:xfrm>
          <a:prstGeom prst="rect">
            <a:avLst/>
          </a:prstGeom>
        </p:spPr>
      </p:pic>
      <p:pic>
        <p:nvPicPr>
          <p:cNvPr id="6" name="Picture 5"/>
          <p:cNvPicPr>
            <a:picLocks noChangeAspect="1"/>
          </p:cNvPicPr>
          <p:nvPr/>
        </p:nvPicPr>
        <p:blipFill>
          <a:blip r:embed="rId2"/>
          <a:stretch>
            <a:fillRect/>
          </a:stretch>
        </p:blipFill>
        <p:spPr>
          <a:xfrm>
            <a:off x="1635760" y="1169670"/>
            <a:ext cx="1276350" cy="1276350"/>
          </a:xfrm>
          <a:prstGeom prst="rect">
            <a:avLst/>
          </a:prstGeom>
        </p:spPr>
      </p:pic>
      <p:pic>
        <p:nvPicPr>
          <p:cNvPr id="7" name="Picture 6"/>
          <p:cNvPicPr>
            <a:picLocks noChangeAspect="1"/>
          </p:cNvPicPr>
          <p:nvPr/>
        </p:nvPicPr>
        <p:blipFill>
          <a:blip r:embed="rId3"/>
          <a:stretch>
            <a:fillRect/>
          </a:stretch>
        </p:blipFill>
        <p:spPr>
          <a:xfrm>
            <a:off x="2997200" y="1170305"/>
            <a:ext cx="2919730" cy="1275715"/>
          </a:xfrm>
          <a:prstGeom prst="rect">
            <a:avLst/>
          </a:prstGeom>
        </p:spPr>
      </p:pic>
      <p:pic>
        <p:nvPicPr>
          <p:cNvPr id="8" name="Picture 7"/>
          <p:cNvPicPr>
            <a:picLocks noChangeAspect="1"/>
          </p:cNvPicPr>
          <p:nvPr/>
        </p:nvPicPr>
        <p:blipFill>
          <a:blip r:embed="rId4"/>
          <a:stretch>
            <a:fillRect/>
          </a:stretch>
        </p:blipFill>
        <p:spPr>
          <a:xfrm>
            <a:off x="6122670" y="1133475"/>
            <a:ext cx="1272540" cy="1276350"/>
          </a:xfrm>
          <a:prstGeom prst="rect">
            <a:avLst/>
          </a:prstGeom>
        </p:spPr>
      </p:pic>
      <p:pic>
        <p:nvPicPr>
          <p:cNvPr id="9" name="Picture 8"/>
          <p:cNvPicPr>
            <a:picLocks noChangeAspect="1"/>
          </p:cNvPicPr>
          <p:nvPr/>
        </p:nvPicPr>
        <p:blipFill>
          <a:blip r:embed="rId5"/>
          <a:stretch>
            <a:fillRect/>
          </a:stretch>
        </p:blipFill>
        <p:spPr>
          <a:xfrm>
            <a:off x="7540625" y="1057275"/>
            <a:ext cx="1428750" cy="1428750"/>
          </a:xfrm>
          <a:prstGeom prst="rect">
            <a:avLst/>
          </a:prstGeom>
        </p:spPr>
      </p:pic>
      <p:sp>
        <p:nvSpPr>
          <p:cNvPr id="4" name="Rounded Rectangle 3"/>
          <p:cNvSpPr/>
          <p:nvPr/>
        </p:nvSpPr>
        <p:spPr>
          <a:xfrm>
            <a:off x="609600" y="3056255"/>
            <a:ext cx="3480435" cy="603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数据采集</a:t>
            </a:r>
            <a:endParaRPr lang="zh-CN" altLang="en-US"/>
          </a:p>
        </p:txBody>
      </p:sp>
      <p:sp>
        <p:nvSpPr>
          <p:cNvPr id="10" name="Rounded Rectangle 9"/>
          <p:cNvSpPr/>
          <p:nvPr/>
        </p:nvSpPr>
        <p:spPr>
          <a:xfrm>
            <a:off x="4993005" y="3055620"/>
            <a:ext cx="3480435" cy="603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数据检索</a:t>
            </a:r>
            <a:endParaRPr lang="zh-CN" altLang="en-US"/>
          </a:p>
        </p:txBody>
      </p:sp>
      <p:sp>
        <p:nvSpPr>
          <p:cNvPr id="18" name="Rounded Rectangle 17"/>
          <p:cNvSpPr/>
          <p:nvPr/>
        </p:nvSpPr>
        <p:spPr>
          <a:xfrm>
            <a:off x="609600" y="3859530"/>
            <a:ext cx="3480435" cy="603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数据阅览</a:t>
            </a:r>
            <a:endParaRPr lang="zh-CN" altLang="en-US"/>
          </a:p>
        </p:txBody>
      </p:sp>
      <p:sp>
        <p:nvSpPr>
          <p:cNvPr id="19" name="Rounded Rectangle 18"/>
          <p:cNvSpPr/>
          <p:nvPr/>
        </p:nvSpPr>
        <p:spPr>
          <a:xfrm>
            <a:off x="609600" y="4662805"/>
            <a:ext cx="3480435" cy="603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云</a:t>
            </a:r>
            <a:r>
              <a:rPr lang="en-US" altLang="zh-CN"/>
              <a:t>PACS</a:t>
            </a:r>
            <a:endParaRPr lang="en-US" altLang="zh-CN"/>
          </a:p>
        </p:txBody>
      </p:sp>
      <p:sp>
        <p:nvSpPr>
          <p:cNvPr id="20" name="Rounded Rectangle 19"/>
          <p:cNvSpPr/>
          <p:nvPr/>
        </p:nvSpPr>
        <p:spPr>
          <a:xfrm>
            <a:off x="609600" y="5466080"/>
            <a:ext cx="3480435" cy="603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远程诊断</a:t>
            </a:r>
            <a:endParaRPr lang="zh-CN" altLang="en-US"/>
          </a:p>
        </p:txBody>
      </p:sp>
      <p:sp>
        <p:nvSpPr>
          <p:cNvPr id="21" name="Rounded Rectangle 20"/>
          <p:cNvSpPr/>
          <p:nvPr/>
        </p:nvSpPr>
        <p:spPr>
          <a:xfrm>
            <a:off x="4993005" y="3859530"/>
            <a:ext cx="3480435" cy="603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数据标注</a:t>
            </a:r>
            <a:endParaRPr lang="zh-CN" altLang="en-US"/>
          </a:p>
        </p:txBody>
      </p:sp>
      <p:sp>
        <p:nvSpPr>
          <p:cNvPr id="22" name="Rounded Rectangle 21"/>
          <p:cNvSpPr/>
          <p:nvPr/>
        </p:nvSpPr>
        <p:spPr>
          <a:xfrm>
            <a:off x="4993005" y="4663440"/>
            <a:ext cx="3480435" cy="603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远程阅片</a:t>
            </a:r>
            <a:endParaRPr lang="zh-CN" altLang="en-US"/>
          </a:p>
        </p:txBody>
      </p:sp>
      <p:sp>
        <p:nvSpPr>
          <p:cNvPr id="23" name="Rounded Rectangle 22"/>
          <p:cNvSpPr/>
          <p:nvPr/>
        </p:nvSpPr>
        <p:spPr>
          <a:xfrm>
            <a:off x="4993005" y="5467350"/>
            <a:ext cx="3480435" cy="603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报告打印</a:t>
            </a:r>
            <a:endParaRPr lang="zh-CN"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4.4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存在的问题</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Picture 1"/>
          <p:cNvPicPr>
            <a:picLocks noChangeAspect="1"/>
          </p:cNvPicPr>
          <p:nvPr/>
        </p:nvPicPr>
        <p:blipFill>
          <a:blip r:embed="rId1"/>
          <a:srcRect l="6966" t="4974" r="6471" b="5234"/>
          <a:stretch>
            <a:fillRect/>
          </a:stretch>
        </p:blipFill>
        <p:spPr>
          <a:xfrm>
            <a:off x="3469640" y="4191000"/>
            <a:ext cx="2001520" cy="2076450"/>
          </a:xfrm>
          <a:prstGeom prst="rect">
            <a:avLst/>
          </a:prstGeom>
        </p:spPr>
      </p:pic>
      <p:sp>
        <p:nvSpPr>
          <p:cNvPr id="5" name="Rounded Rectangle 4"/>
          <p:cNvSpPr/>
          <p:nvPr/>
        </p:nvSpPr>
        <p:spPr>
          <a:xfrm>
            <a:off x="386715" y="2207260"/>
            <a:ext cx="2585720" cy="60769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面向科研 </a:t>
            </a:r>
            <a:r>
              <a:rPr lang="en-US" altLang="zh-CN"/>
              <a:t>VS </a:t>
            </a:r>
            <a:r>
              <a:rPr lang="zh-CN" altLang="en-US"/>
              <a:t>面向医院</a:t>
            </a:r>
            <a:endParaRPr lang="zh-CN" altLang="en-US"/>
          </a:p>
        </p:txBody>
      </p:sp>
      <p:sp>
        <p:nvSpPr>
          <p:cNvPr id="6" name="Rounded Rectangle 5"/>
          <p:cNvSpPr/>
          <p:nvPr/>
        </p:nvSpPr>
        <p:spPr>
          <a:xfrm>
            <a:off x="386715" y="4989195"/>
            <a:ext cx="2586355" cy="5867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zh-CN" altLang="en-US"/>
              <a:t>本地存储 </a:t>
            </a:r>
            <a:r>
              <a:rPr lang="en-US" altLang="zh-CN"/>
              <a:t>VS </a:t>
            </a:r>
            <a:r>
              <a:rPr lang="zh-CN" altLang="en-US"/>
              <a:t>云存储</a:t>
            </a:r>
            <a:endParaRPr lang="zh-CN" altLang="en-US"/>
          </a:p>
        </p:txBody>
      </p:sp>
      <p:pic>
        <p:nvPicPr>
          <p:cNvPr id="9" name="Picture 8"/>
          <p:cNvPicPr>
            <a:picLocks noChangeAspect="1"/>
          </p:cNvPicPr>
          <p:nvPr/>
        </p:nvPicPr>
        <p:blipFill>
          <a:blip r:embed="rId2"/>
          <a:srcRect t="14427" b="13958"/>
          <a:stretch>
            <a:fillRect/>
          </a:stretch>
        </p:blipFill>
        <p:spPr>
          <a:xfrm>
            <a:off x="3347720" y="1421130"/>
            <a:ext cx="2423160" cy="1736090"/>
          </a:xfrm>
          <a:prstGeom prst="rect">
            <a:avLst/>
          </a:prstGeom>
        </p:spPr>
      </p:pic>
      <p:pic>
        <p:nvPicPr>
          <p:cNvPr id="10" name="Picture 9"/>
          <p:cNvPicPr>
            <a:picLocks noChangeAspect="1"/>
          </p:cNvPicPr>
          <p:nvPr/>
        </p:nvPicPr>
        <p:blipFill>
          <a:blip r:embed="rId3"/>
          <a:stretch>
            <a:fillRect/>
          </a:stretch>
        </p:blipFill>
        <p:spPr>
          <a:xfrm>
            <a:off x="6191885" y="1410970"/>
            <a:ext cx="2684780" cy="1788795"/>
          </a:xfrm>
          <a:prstGeom prst="rect">
            <a:avLst/>
          </a:prstGeom>
        </p:spPr>
      </p:pic>
      <p:pic>
        <p:nvPicPr>
          <p:cNvPr id="11" name="Picture 10"/>
          <p:cNvPicPr>
            <a:picLocks noChangeAspect="1"/>
          </p:cNvPicPr>
          <p:nvPr/>
        </p:nvPicPr>
        <p:blipFill>
          <a:blip r:embed="rId4"/>
          <a:stretch>
            <a:fillRect/>
          </a:stretch>
        </p:blipFill>
        <p:spPr>
          <a:xfrm>
            <a:off x="4259580" y="3374390"/>
            <a:ext cx="526415" cy="526415"/>
          </a:xfrm>
          <a:prstGeom prst="rect">
            <a:avLst/>
          </a:prstGeom>
        </p:spPr>
      </p:pic>
      <p:pic>
        <p:nvPicPr>
          <p:cNvPr id="13" name="Picture 12"/>
          <p:cNvPicPr>
            <a:picLocks noChangeAspect="1"/>
          </p:cNvPicPr>
          <p:nvPr/>
        </p:nvPicPr>
        <p:blipFill>
          <a:blip r:embed="rId5"/>
          <a:stretch>
            <a:fillRect/>
          </a:stretch>
        </p:blipFill>
        <p:spPr>
          <a:xfrm>
            <a:off x="7284085" y="3374390"/>
            <a:ext cx="526415" cy="526415"/>
          </a:xfrm>
          <a:prstGeom prst="rect">
            <a:avLst/>
          </a:prstGeom>
        </p:spPr>
      </p:pic>
      <p:pic>
        <p:nvPicPr>
          <p:cNvPr id="14" name="Picture 13"/>
          <p:cNvPicPr>
            <a:picLocks noChangeAspect="1"/>
          </p:cNvPicPr>
          <p:nvPr/>
        </p:nvPicPr>
        <p:blipFill>
          <a:blip r:embed="rId6"/>
          <a:stretch>
            <a:fillRect/>
          </a:stretch>
        </p:blipFill>
        <p:spPr>
          <a:xfrm>
            <a:off x="6336665" y="4292600"/>
            <a:ext cx="2442210" cy="197993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0776" y="2401022"/>
            <a:ext cx="7429501" cy="1503680"/>
            <a:chOff x="573" y="3400"/>
            <a:chExt cx="15867" cy="3514"/>
          </a:xfrm>
        </p:grpSpPr>
        <p:sp>
          <p:nvSpPr>
            <p:cNvPr id="5" name="圆角矩形 4"/>
            <p:cNvSpPr/>
            <p:nvPr/>
          </p:nvSpPr>
          <p:spPr>
            <a:xfrm>
              <a:off x="968" y="3740"/>
              <a:ext cx="15473" cy="2837"/>
            </a:xfrm>
            <a:prstGeom prst="roundRect">
              <a:avLst/>
            </a:prstGeom>
            <a:solidFill>
              <a:srgbClr val="DFD3A9"/>
            </a:solidFill>
            <a:ln w="31750">
              <a:solidFill>
                <a:schemeClr val="bg1"/>
              </a:solidFill>
              <a:prstDash val="solid"/>
              <a:miter/>
            </a:ln>
          </p:spPr>
          <p:txBody>
            <a:bodyPr anchor="ctr"/>
            <a:lstStyle/>
            <a:p>
              <a:pPr algn="ctr"/>
              <a:endParaRPr lang="zh-CN">
                <a:solidFill>
                  <a:schemeClr val="lt1"/>
                </a:solidFill>
              </a:endParaRPr>
            </a:p>
          </p:txBody>
        </p:sp>
        <p:sp>
          <p:nvSpPr>
            <p:cNvPr id="6" name="圆柱形 5"/>
            <p:cNvSpPr/>
            <p:nvPr/>
          </p:nvSpPr>
          <p:spPr>
            <a:xfrm>
              <a:off x="573" y="3400"/>
              <a:ext cx="639" cy="3515"/>
            </a:xfrm>
            <a:prstGeom prst="can">
              <a:avLst>
                <a:gd name="adj" fmla="val 84768"/>
              </a:avLst>
            </a:prstGeom>
            <a:solidFill>
              <a:srgbClr val="DFD3A9"/>
            </a:solidFill>
            <a:ln w="31750" cap="flat">
              <a:solidFill>
                <a:schemeClr val="bg1"/>
              </a:solidFill>
              <a:prstDash val="solid"/>
              <a:miter/>
            </a:ln>
          </p:spPr>
          <p:txBody>
            <a:bodyPr anchor="ctr"/>
            <a:lstStyle/>
            <a:p>
              <a:pPr algn="ctr"/>
              <a:endParaRPr lang="zh-CN">
                <a:solidFill>
                  <a:schemeClr val="lt1"/>
                </a:solidFill>
              </a:endParaRPr>
            </a:p>
          </p:txBody>
        </p:sp>
      </p:grpSp>
      <p:sp>
        <p:nvSpPr>
          <p:cNvPr id="3" name="内容占位符 2"/>
          <p:cNvSpPr>
            <a:spLocks noGrp="1"/>
          </p:cNvSpPr>
          <p:nvPr>
            <p:ph idx="1"/>
          </p:nvPr>
        </p:nvSpPr>
        <p:spPr>
          <a:xfrm>
            <a:off x="628650" y="2588895"/>
            <a:ext cx="7886700" cy="2491740"/>
          </a:xfrm>
        </p:spPr>
        <p:txBody>
          <a:bodyPr/>
          <a:lstStyle/>
          <a:p>
            <a:pPr marL="0" indent="0" algn="ctr">
              <a:lnSpc>
                <a:spcPct val="150000"/>
              </a:lnSpc>
              <a:buNone/>
            </a:pPr>
            <a:r>
              <a:rPr lang="en-US" altLang="zh-CN" sz="4000" b="1" dirty="0">
                <a:latin typeface="Times New Roman" panose="02020703060505090304"/>
                <a:ea typeface="微软雅黑" panose="020B0503020204020204" pitchFamily="34" charset="-122"/>
              </a:rPr>
              <a:t>5</a:t>
            </a:r>
            <a:r>
              <a:rPr lang="zh-CN" altLang="en-US" sz="4000" b="1" dirty="0">
                <a:latin typeface="Times New Roman" panose="02020703060505090304"/>
                <a:ea typeface="微软雅黑" panose="020B0503020204020204" pitchFamily="34" charset="-122"/>
              </a:rPr>
              <a:t>、下一步工作</a:t>
            </a:r>
            <a:endParaRPr lang="zh-CN" altLang="en-US" sz="4000" b="1" dirty="0">
              <a:latin typeface="Times New Roman" panose="02020703060505090304"/>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5.1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数据收集</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Rounded Rectangle 1"/>
          <p:cNvSpPr/>
          <p:nvPr/>
        </p:nvSpPr>
        <p:spPr>
          <a:xfrm>
            <a:off x="2235835" y="935355"/>
            <a:ext cx="4672965" cy="7042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400">
                <a:sym typeface="+mn-ea"/>
              </a:rPr>
              <a:t>规范数据收集的格式和流程</a:t>
            </a:r>
            <a:endParaRPr lang="en-US" sz="2400"/>
          </a:p>
        </p:txBody>
      </p:sp>
      <p:pic>
        <p:nvPicPr>
          <p:cNvPr id="5" name="Picture 4"/>
          <p:cNvPicPr>
            <a:picLocks noChangeAspect="1"/>
          </p:cNvPicPr>
          <p:nvPr/>
        </p:nvPicPr>
        <p:blipFill>
          <a:blip r:embed="rId1"/>
          <a:srcRect l="963" r="1939"/>
          <a:stretch>
            <a:fillRect/>
          </a:stretch>
        </p:blipFill>
        <p:spPr>
          <a:xfrm>
            <a:off x="5280025" y="1894840"/>
            <a:ext cx="1634490" cy="1235075"/>
          </a:xfrm>
          <a:prstGeom prst="rect">
            <a:avLst/>
          </a:prstGeom>
        </p:spPr>
      </p:pic>
      <p:sp>
        <p:nvSpPr>
          <p:cNvPr id="6" name="Rounded Rectangle 5"/>
          <p:cNvSpPr/>
          <p:nvPr/>
        </p:nvSpPr>
        <p:spPr>
          <a:xfrm>
            <a:off x="262255" y="2131695"/>
            <a:ext cx="4712335" cy="771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altLang="en-US">
                <a:sym typeface="+mn-ea"/>
              </a:rPr>
              <a:t>课题一：重点收集术中荧光导航图像</a:t>
            </a:r>
            <a:endParaRPr lang="en-US"/>
          </a:p>
        </p:txBody>
      </p:sp>
      <p:sp>
        <p:nvSpPr>
          <p:cNvPr id="7" name="Rounded Rectangle 6"/>
          <p:cNvSpPr/>
          <p:nvPr/>
        </p:nvSpPr>
        <p:spPr>
          <a:xfrm>
            <a:off x="262890" y="3408680"/>
            <a:ext cx="4711065" cy="727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altLang="en-US">
                <a:sym typeface="+mn-ea"/>
              </a:rPr>
              <a:t>课题二：重点收集胰腺癌相关公开数据集</a:t>
            </a:r>
            <a:endParaRPr lang="zh-CN" altLang="en-US">
              <a:sym typeface="+mn-ea"/>
            </a:endParaRPr>
          </a:p>
        </p:txBody>
      </p:sp>
      <p:sp>
        <p:nvSpPr>
          <p:cNvPr id="8" name="Rounded Rectangle 7"/>
          <p:cNvSpPr/>
          <p:nvPr/>
        </p:nvSpPr>
        <p:spPr>
          <a:xfrm>
            <a:off x="262255" y="4640580"/>
            <a:ext cx="4712335" cy="756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altLang="en-US">
                <a:sym typeface="+mn-ea"/>
              </a:rPr>
              <a:t>课题三：重点收集术前与术后相对应的数据</a:t>
            </a:r>
            <a:endParaRPr lang="en-US"/>
          </a:p>
        </p:txBody>
      </p:sp>
      <p:sp>
        <p:nvSpPr>
          <p:cNvPr id="9" name="Rounded Rectangle 8"/>
          <p:cNvSpPr/>
          <p:nvPr/>
        </p:nvSpPr>
        <p:spPr>
          <a:xfrm>
            <a:off x="254000" y="5901690"/>
            <a:ext cx="4719955" cy="7639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altLang="en-US">
                <a:sym typeface="+mn-ea"/>
              </a:rPr>
              <a:t>课题四：重点收集病理和影像相对应的数据</a:t>
            </a:r>
            <a:endParaRPr lang="en-US"/>
          </a:p>
        </p:txBody>
      </p:sp>
      <p:pic>
        <p:nvPicPr>
          <p:cNvPr id="10" name="图片 2"/>
          <p:cNvPicPr>
            <a:picLocks noChangeAspect="1"/>
          </p:cNvPicPr>
          <p:nvPr/>
        </p:nvPicPr>
        <p:blipFill>
          <a:blip r:embed="rId2">
            <a:extLst>
              <a:ext uri="{28A0092B-C50C-407E-A947-70E740481C1C}">
                <a14:useLocalDpi xmlns:a14="http://schemas.microsoft.com/office/drawing/2010/main" val="0"/>
              </a:ext>
            </a:extLst>
          </a:blip>
          <a:srcRect r="52325"/>
          <a:stretch>
            <a:fillRect/>
          </a:stretch>
        </p:blipFill>
        <p:spPr>
          <a:xfrm>
            <a:off x="5522595" y="5735320"/>
            <a:ext cx="1209675" cy="1101090"/>
          </a:xfrm>
          <a:prstGeom prst="rect">
            <a:avLst/>
          </a:prstGeom>
        </p:spPr>
      </p:pic>
      <p:pic>
        <p:nvPicPr>
          <p:cNvPr id="11" name="图片 5"/>
          <p:cNvPicPr>
            <a:picLocks noChangeAspect="1"/>
          </p:cNvPicPr>
          <p:nvPr/>
        </p:nvPicPr>
        <p:blipFill rotWithShape="1">
          <a:blip r:embed="rId3"/>
          <a:srcRect r="20732" b="20432"/>
          <a:stretch>
            <a:fillRect/>
          </a:stretch>
        </p:blipFill>
        <p:spPr>
          <a:xfrm>
            <a:off x="7633335" y="5734685"/>
            <a:ext cx="1374140" cy="1101725"/>
          </a:xfrm>
          <a:prstGeom prst="rect">
            <a:avLst/>
          </a:prstGeom>
        </p:spPr>
      </p:pic>
      <p:pic>
        <p:nvPicPr>
          <p:cNvPr id="16" name="Picture 15"/>
          <p:cNvPicPr>
            <a:picLocks noChangeAspect="1"/>
          </p:cNvPicPr>
          <p:nvPr/>
        </p:nvPicPr>
        <p:blipFill>
          <a:blip r:embed="rId4"/>
          <a:stretch>
            <a:fillRect/>
          </a:stretch>
        </p:blipFill>
        <p:spPr>
          <a:xfrm>
            <a:off x="7402830" y="1894205"/>
            <a:ext cx="1649730" cy="1243330"/>
          </a:xfrm>
          <a:prstGeom prst="rect">
            <a:avLst/>
          </a:prstGeom>
        </p:spPr>
      </p:pic>
      <p:sp>
        <p:nvSpPr>
          <p:cNvPr id="17" name="Left-Right Arrow 16"/>
          <p:cNvSpPr/>
          <p:nvPr/>
        </p:nvSpPr>
        <p:spPr>
          <a:xfrm>
            <a:off x="6948805" y="6113780"/>
            <a:ext cx="541655" cy="23241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22" name="Left-Right Arrow 21"/>
          <p:cNvSpPr/>
          <p:nvPr/>
        </p:nvSpPr>
        <p:spPr>
          <a:xfrm>
            <a:off x="6933565" y="4832350"/>
            <a:ext cx="541655" cy="23241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pic>
        <p:nvPicPr>
          <p:cNvPr id="26" name="Picture 25"/>
          <p:cNvPicPr>
            <a:picLocks noChangeAspect="1"/>
          </p:cNvPicPr>
          <p:nvPr/>
        </p:nvPicPr>
        <p:blipFill>
          <a:blip r:embed="rId5"/>
          <a:stretch>
            <a:fillRect/>
          </a:stretch>
        </p:blipFill>
        <p:spPr>
          <a:xfrm>
            <a:off x="6082030" y="3394075"/>
            <a:ext cx="2275205" cy="789940"/>
          </a:xfrm>
          <a:prstGeom prst="rect">
            <a:avLst/>
          </a:prstGeom>
        </p:spPr>
      </p:pic>
      <p:pic>
        <p:nvPicPr>
          <p:cNvPr id="4" name="Picture 3" descr="iTerm2.dvlIyq"/>
          <p:cNvPicPr>
            <a:picLocks noChangeAspect="1"/>
          </p:cNvPicPr>
          <p:nvPr/>
        </p:nvPicPr>
        <p:blipFill>
          <a:blip r:embed="rId6"/>
          <a:stretch>
            <a:fillRect/>
          </a:stretch>
        </p:blipFill>
        <p:spPr>
          <a:xfrm>
            <a:off x="7677150" y="4311650"/>
            <a:ext cx="1265555" cy="1265555"/>
          </a:xfrm>
          <a:prstGeom prst="rect">
            <a:avLst/>
          </a:prstGeom>
        </p:spPr>
      </p:pic>
      <p:pic>
        <p:nvPicPr>
          <p:cNvPr id="13" name="Picture 12" descr="iTerm2.471mot"/>
          <p:cNvPicPr>
            <a:picLocks noChangeAspect="1"/>
          </p:cNvPicPr>
          <p:nvPr/>
        </p:nvPicPr>
        <p:blipFill>
          <a:blip r:embed="rId7"/>
          <a:stretch>
            <a:fillRect/>
          </a:stretch>
        </p:blipFill>
        <p:spPr>
          <a:xfrm>
            <a:off x="5486400" y="4318000"/>
            <a:ext cx="1272540" cy="1272540"/>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5.2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数据标注</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Rounded Rectangle 1"/>
          <p:cNvSpPr/>
          <p:nvPr/>
        </p:nvSpPr>
        <p:spPr>
          <a:xfrm>
            <a:off x="944880" y="935355"/>
            <a:ext cx="7232650" cy="7042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400">
                <a:sym typeface="+mn-ea"/>
              </a:rPr>
              <a:t>针对具体任务给数据进行标注，并建立基准数据集</a:t>
            </a:r>
            <a:endParaRPr lang="zh-CN" altLang="en-US" sz="2400">
              <a:sym typeface="+mn-ea"/>
            </a:endParaRPr>
          </a:p>
        </p:txBody>
      </p:sp>
      <p:sp>
        <p:nvSpPr>
          <p:cNvPr id="6" name="Rounded Rectangle 5"/>
          <p:cNvSpPr/>
          <p:nvPr/>
        </p:nvSpPr>
        <p:spPr>
          <a:xfrm>
            <a:off x="210820" y="2025015"/>
            <a:ext cx="3428365" cy="810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altLang="en-US">
                <a:sym typeface="+mn-ea"/>
              </a:rPr>
              <a:t>课题一：</a:t>
            </a:r>
            <a:r>
              <a:rPr lang="en-US" altLang="zh-CN">
                <a:sym typeface="+mn-ea"/>
              </a:rPr>
              <a:t>PET-CT</a:t>
            </a:r>
            <a:r>
              <a:rPr lang="zh-CN" altLang="en-US">
                <a:sym typeface="+mn-ea"/>
              </a:rPr>
              <a:t>图像肿瘤分割的标注</a:t>
            </a:r>
            <a:endParaRPr lang="en-US"/>
          </a:p>
        </p:txBody>
      </p:sp>
      <p:sp>
        <p:nvSpPr>
          <p:cNvPr id="7" name="Rounded Rectangle 6"/>
          <p:cNvSpPr/>
          <p:nvPr/>
        </p:nvSpPr>
        <p:spPr>
          <a:xfrm>
            <a:off x="187325" y="3171190"/>
            <a:ext cx="3482975" cy="850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altLang="en-US">
                <a:sym typeface="+mn-ea"/>
              </a:rPr>
              <a:t>课题二：</a:t>
            </a:r>
            <a:r>
              <a:rPr lang="en-US" altLang="zh-CN">
                <a:sym typeface="+mn-ea"/>
              </a:rPr>
              <a:t>CT</a:t>
            </a:r>
            <a:r>
              <a:rPr lang="zh-CN" altLang="en-US">
                <a:sym typeface="+mn-ea"/>
              </a:rPr>
              <a:t>图像胰腺肿瘤血管的标注</a:t>
            </a:r>
            <a:endParaRPr lang="en-US"/>
          </a:p>
        </p:txBody>
      </p:sp>
      <p:sp>
        <p:nvSpPr>
          <p:cNvPr id="8" name="Rounded Rectangle 7"/>
          <p:cNvSpPr/>
          <p:nvPr/>
        </p:nvSpPr>
        <p:spPr>
          <a:xfrm>
            <a:off x="187325" y="4372610"/>
            <a:ext cx="3482975" cy="975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altLang="en-US">
                <a:sym typeface="+mn-ea"/>
              </a:rPr>
              <a:t>课题三：标记对应的特征点，用于评估配准结果</a:t>
            </a:r>
            <a:endParaRPr lang="en-US"/>
          </a:p>
        </p:txBody>
      </p:sp>
      <p:sp>
        <p:nvSpPr>
          <p:cNvPr id="9" name="Rounded Rectangle 8"/>
          <p:cNvSpPr/>
          <p:nvPr/>
        </p:nvSpPr>
        <p:spPr>
          <a:xfrm>
            <a:off x="187325" y="5698490"/>
            <a:ext cx="3482340" cy="974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altLang="en-US">
                <a:sym typeface="+mn-ea"/>
              </a:rPr>
              <a:t>课题四：病理图像的标注</a:t>
            </a:r>
            <a:endParaRPr lang="zh-CN" altLang="en-US">
              <a:sym typeface="+mn-ea"/>
            </a:endParaRPr>
          </a:p>
        </p:txBody>
      </p:sp>
      <p:pic>
        <p:nvPicPr>
          <p:cNvPr id="14" name="图片 4"/>
          <p:cNvPicPr>
            <a:picLocks noChangeAspect="1"/>
          </p:cNvPicPr>
          <p:nvPr/>
        </p:nvPicPr>
        <p:blipFill>
          <a:blip r:embed="rId1"/>
          <a:stretch>
            <a:fillRect/>
          </a:stretch>
        </p:blipFill>
        <p:spPr>
          <a:xfrm>
            <a:off x="4384675" y="3160395"/>
            <a:ext cx="1437640" cy="1101090"/>
          </a:xfrm>
          <a:prstGeom prst="rect">
            <a:avLst/>
          </a:prstGeom>
        </p:spPr>
      </p:pic>
      <p:pic>
        <p:nvPicPr>
          <p:cNvPr id="15" name="图片 5"/>
          <p:cNvPicPr>
            <a:picLocks noChangeAspect="1"/>
          </p:cNvPicPr>
          <p:nvPr/>
        </p:nvPicPr>
        <p:blipFill>
          <a:blip r:embed="rId2"/>
          <a:stretch>
            <a:fillRect/>
          </a:stretch>
        </p:blipFill>
        <p:spPr>
          <a:xfrm>
            <a:off x="6881495" y="3169285"/>
            <a:ext cx="1414145" cy="1104900"/>
          </a:xfrm>
          <a:prstGeom prst="rect">
            <a:avLst/>
          </a:prstGeom>
        </p:spPr>
      </p:pic>
      <p:pic>
        <p:nvPicPr>
          <p:cNvPr id="16" name="Picture 15"/>
          <p:cNvPicPr>
            <a:picLocks noChangeAspect="1"/>
          </p:cNvPicPr>
          <p:nvPr/>
        </p:nvPicPr>
        <p:blipFill>
          <a:blip r:embed="rId3"/>
          <a:stretch>
            <a:fillRect/>
          </a:stretch>
        </p:blipFill>
        <p:spPr>
          <a:xfrm>
            <a:off x="4453890" y="1769745"/>
            <a:ext cx="1238885" cy="1220470"/>
          </a:xfrm>
          <a:prstGeom prst="rect">
            <a:avLst/>
          </a:prstGeom>
        </p:spPr>
      </p:pic>
      <p:pic>
        <p:nvPicPr>
          <p:cNvPr id="17" name="Picture 16"/>
          <p:cNvPicPr>
            <a:picLocks noChangeAspect="1"/>
          </p:cNvPicPr>
          <p:nvPr/>
        </p:nvPicPr>
        <p:blipFill>
          <a:blip r:embed="rId4"/>
          <a:stretch>
            <a:fillRect/>
          </a:stretch>
        </p:blipFill>
        <p:spPr>
          <a:xfrm>
            <a:off x="6970395" y="1784985"/>
            <a:ext cx="1207135" cy="1207135"/>
          </a:xfrm>
          <a:prstGeom prst="rect">
            <a:avLst/>
          </a:prstGeom>
        </p:spPr>
      </p:pic>
      <p:pic>
        <p:nvPicPr>
          <p:cNvPr id="205" name="图片 204" descr="屏幕剪辑"/>
          <p:cNvPicPr>
            <a:picLocks noChangeAspect="1"/>
          </p:cNvPicPr>
          <p:nvPr/>
        </p:nvPicPr>
        <p:blipFill rotWithShape="1">
          <a:blip r:embed="rId5">
            <a:extLst>
              <a:ext uri="{28A0092B-C50C-407E-A947-70E740481C1C}">
                <a14:useLocalDpi xmlns:a14="http://schemas.microsoft.com/office/drawing/2010/main" val="0"/>
              </a:ext>
            </a:extLst>
          </a:blip>
          <a:srcRect l="6265" t="7602" b="58057"/>
          <a:stretch>
            <a:fillRect/>
          </a:stretch>
        </p:blipFill>
        <p:spPr>
          <a:xfrm>
            <a:off x="6947535" y="4375150"/>
            <a:ext cx="1313180" cy="1114425"/>
          </a:xfrm>
          <a:prstGeom prst="rect">
            <a:avLst/>
          </a:prstGeom>
        </p:spPr>
      </p:pic>
      <p:pic>
        <p:nvPicPr>
          <p:cNvPr id="18" name="Picture 17"/>
          <p:cNvPicPr>
            <a:picLocks noChangeAspect="1"/>
          </p:cNvPicPr>
          <p:nvPr/>
        </p:nvPicPr>
        <p:blipFill>
          <a:blip r:embed="rId6"/>
          <a:stretch>
            <a:fillRect/>
          </a:stretch>
        </p:blipFill>
        <p:spPr>
          <a:xfrm>
            <a:off x="4473575" y="4363720"/>
            <a:ext cx="1276350" cy="1114425"/>
          </a:xfrm>
          <a:prstGeom prst="rect">
            <a:avLst/>
          </a:prstGeom>
        </p:spPr>
      </p:pic>
      <p:pic>
        <p:nvPicPr>
          <p:cNvPr id="19" name="Picture 18"/>
          <p:cNvPicPr>
            <a:picLocks noChangeAspect="1"/>
          </p:cNvPicPr>
          <p:nvPr/>
        </p:nvPicPr>
        <p:blipFill>
          <a:blip r:embed="rId7"/>
          <a:srcRect t="12517" r="13359"/>
          <a:stretch>
            <a:fillRect/>
          </a:stretch>
        </p:blipFill>
        <p:spPr>
          <a:xfrm>
            <a:off x="4349750" y="5580380"/>
            <a:ext cx="1598295" cy="1210310"/>
          </a:xfrm>
          <a:prstGeom prst="rect">
            <a:avLst/>
          </a:prstGeom>
        </p:spPr>
      </p:pic>
      <p:pic>
        <p:nvPicPr>
          <p:cNvPr id="20" name="Picture 19"/>
          <p:cNvPicPr>
            <a:picLocks noChangeAspect="1"/>
          </p:cNvPicPr>
          <p:nvPr/>
        </p:nvPicPr>
        <p:blipFill>
          <a:blip r:embed="rId8"/>
          <a:srcRect t="12930" r="4882"/>
          <a:stretch>
            <a:fillRect/>
          </a:stretch>
        </p:blipFill>
        <p:spPr>
          <a:xfrm>
            <a:off x="6765290" y="5590540"/>
            <a:ext cx="1746885" cy="1200150"/>
          </a:xfrm>
          <a:prstGeom prst="rect">
            <a:avLst/>
          </a:prstGeom>
        </p:spPr>
      </p:pic>
      <p:sp>
        <p:nvSpPr>
          <p:cNvPr id="21" name="Right Arrow 20"/>
          <p:cNvSpPr/>
          <p:nvPr/>
        </p:nvSpPr>
        <p:spPr>
          <a:xfrm>
            <a:off x="5948045" y="2227580"/>
            <a:ext cx="820420" cy="24765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24" name="Right Arrow 23"/>
          <p:cNvSpPr/>
          <p:nvPr/>
        </p:nvSpPr>
        <p:spPr>
          <a:xfrm>
            <a:off x="5948045" y="3597910"/>
            <a:ext cx="820420" cy="24765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25" name="Right Arrow 24"/>
          <p:cNvSpPr/>
          <p:nvPr/>
        </p:nvSpPr>
        <p:spPr>
          <a:xfrm>
            <a:off x="5984240" y="4808855"/>
            <a:ext cx="820420" cy="24765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5.3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平台软硬件建设</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Rounded Rectangle 1"/>
          <p:cNvSpPr/>
          <p:nvPr/>
        </p:nvSpPr>
        <p:spPr>
          <a:xfrm>
            <a:off x="2151380" y="950595"/>
            <a:ext cx="4757420" cy="7042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400">
                <a:sym typeface="+mn-ea"/>
              </a:rPr>
              <a:t>推进平台软硬件的建设</a:t>
            </a:r>
            <a:endParaRPr lang="zh-CN" altLang="en-US" sz="2400">
              <a:sym typeface="+mn-ea"/>
            </a:endParaRPr>
          </a:p>
        </p:txBody>
      </p:sp>
      <p:pic>
        <p:nvPicPr>
          <p:cNvPr id="5" name="Picture 4"/>
          <p:cNvPicPr>
            <a:picLocks noChangeAspect="1"/>
          </p:cNvPicPr>
          <p:nvPr/>
        </p:nvPicPr>
        <p:blipFill>
          <a:blip r:embed="rId1"/>
          <a:stretch>
            <a:fillRect/>
          </a:stretch>
        </p:blipFill>
        <p:spPr>
          <a:xfrm>
            <a:off x="167005" y="3889375"/>
            <a:ext cx="4815205" cy="2560320"/>
          </a:xfrm>
          <a:prstGeom prst="rect">
            <a:avLst/>
          </a:prstGeom>
        </p:spPr>
      </p:pic>
      <p:sp>
        <p:nvSpPr>
          <p:cNvPr id="6" name="Rounded Rectangle 5"/>
          <p:cNvSpPr/>
          <p:nvPr/>
        </p:nvSpPr>
        <p:spPr>
          <a:xfrm>
            <a:off x="1004570" y="2366645"/>
            <a:ext cx="3140710" cy="694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altLang="en-US">
                <a:sym typeface="+mn-ea"/>
              </a:rPr>
              <a:t>硬件：推进计算设备的采购</a:t>
            </a:r>
            <a:endParaRPr lang="en-US"/>
          </a:p>
        </p:txBody>
      </p:sp>
      <p:sp>
        <p:nvSpPr>
          <p:cNvPr id="7" name="Rounded Rectangle 6"/>
          <p:cNvSpPr/>
          <p:nvPr/>
        </p:nvSpPr>
        <p:spPr>
          <a:xfrm>
            <a:off x="5446395" y="1885315"/>
            <a:ext cx="3140710" cy="16567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软件：与上述医学影像平台公司进一步沟通，确定购买的产品、合作方式等；或请数据库专家进行开发</a:t>
            </a:r>
            <a:endParaRPr lang="en-US"/>
          </a:p>
        </p:txBody>
      </p:sp>
      <p:pic>
        <p:nvPicPr>
          <p:cNvPr id="8" name="Picture 7"/>
          <p:cNvPicPr>
            <a:picLocks noChangeAspect="1"/>
          </p:cNvPicPr>
          <p:nvPr/>
        </p:nvPicPr>
        <p:blipFill>
          <a:blip r:embed="rId2"/>
          <a:srcRect l="17497"/>
          <a:stretch>
            <a:fillRect/>
          </a:stretch>
        </p:blipFill>
        <p:spPr>
          <a:xfrm>
            <a:off x="5139690" y="3889375"/>
            <a:ext cx="3754755" cy="256032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0776" y="2401022"/>
            <a:ext cx="7429501" cy="1503680"/>
            <a:chOff x="573" y="3400"/>
            <a:chExt cx="15867" cy="3514"/>
          </a:xfrm>
        </p:grpSpPr>
        <p:sp>
          <p:nvSpPr>
            <p:cNvPr id="5" name="圆角矩形 4"/>
            <p:cNvSpPr/>
            <p:nvPr/>
          </p:nvSpPr>
          <p:spPr>
            <a:xfrm>
              <a:off x="968" y="3740"/>
              <a:ext cx="15473" cy="2837"/>
            </a:xfrm>
            <a:prstGeom prst="roundRect">
              <a:avLst/>
            </a:prstGeom>
            <a:solidFill>
              <a:srgbClr val="DFD3A9"/>
            </a:solidFill>
            <a:ln w="31750">
              <a:solidFill>
                <a:schemeClr val="bg1"/>
              </a:solidFill>
              <a:prstDash val="solid"/>
              <a:miter/>
            </a:ln>
          </p:spPr>
          <p:txBody>
            <a:bodyPr anchor="ctr"/>
            <a:lstStyle/>
            <a:p>
              <a:pPr algn="ctr"/>
              <a:endParaRPr lang="zh-CN">
                <a:solidFill>
                  <a:schemeClr val="lt1"/>
                </a:solidFill>
              </a:endParaRPr>
            </a:p>
          </p:txBody>
        </p:sp>
        <p:sp>
          <p:nvSpPr>
            <p:cNvPr id="6" name="圆柱形 5"/>
            <p:cNvSpPr/>
            <p:nvPr/>
          </p:nvSpPr>
          <p:spPr>
            <a:xfrm>
              <a:off x="573" y="3400"/>
              <a:ext cx="639" cy="3515"/>
            </a:xfrm>
            <a:prstGeom prst="can">
              <a:avLst>
                <a:gd name="adj" fmla="val 84768"/>
              </a:avLst>
            </a:prstGeom>
            <a:solidFill>
              <a:srgbClr val="DFD3A9"/>
            </a:solidFill>
            <a:ln w="31750" cap="flat">
              <a:solidFill>
                <a:schemeClr val="bg1"/>
              </a:solidFill>
              <a:prstDash val="solid"/>
              <a:miter/>
            </a:ln>
          </p:spPr>
          <p:txBody>
            <a:bodyPr anchor="ctr"/>
            <a:lstStyle/>
            <a:p>
              <a:pPr algn="ctr"/>
              <a:endParaRPr lang="zh-CN">
                <a:solidFill>
                  <a:schemeClr val="lt1"/>
                </a:solidFill>
              </a:endParaRPr>
            </a:p>
          </p:txBody>
        </p:sp>
      </p:grpSp>
      <p:sp>
        <p:nvSpPr>
          <p:cNvPr id="3" name="内容占位符 2"/>
          <p:cNvSpPr>
            <a:spLocks noGrp="1"/>
          </p:cNvSpPr>
          <p:nvPr>
            <p:ph idx="1"/>
          </p:nvPr>
        </p:nvSpPr>
        <p:spPr>
          <a:xfrm>
            <a:off x="628650" y="2588895"/>
            <a:ext cx="7886700" cy="2491740"/>
          </a:xfrm>
        </p:spPr>
        <p:txBody>
          <a:bodyPr/>
          <a:lstStyle/>
          <a:p>
            <a:pPr marL="0" indent="0" algn="ctr">
              <a:lnSpc>
                <a:spcPct val="150000"/>
              </a:lnSpc>
              <a:buNone/>
            </a:pPr>
            <a:r>
              <a:rPr lang="en-US" altLang="zh-CN" sz="4000" b="1" dirty="0">
                <a:latin typeface="Times New Roman" panose="02020703060505090304"/>
                <a:ea typeface="微软雅黑" panose="020B0503020204020204" pitchFamily="34" charset="-122"/>
              </a:rPr>
              <a:t>1</a:t>
            </a:r>
            <a:r>
              <a:rPr lang="zh-CN" altLang="en-US" sz="4000" b="1" dirty="0">
                <a:latin typeface="Times New Roman" panose="02020703060505090304"/>
                <a:ea typeface="微软雅黑" panose="020B0503020204020204" pitchFamily="34" charset="-122"/>
              </a:rPr>
              <a:t>、总体目标</a:t>
            </a:r>
            <a:endParaRPr lang="zh-CN" altLang="en-US" sz="4000" b="1" dirty="0">
              <a:latin typeface="Times New Roman" panose="02020703060505090304"/>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87707" y="2766699"/>
            <a:ext cx="8368585" cy="1503680"/>
            <a:chOff x="573" y="3400"/>
            <a:chExt cx="15867" cy="3514"/>
          </a:xfrm>
        </p:grpSpPr>
        <p:sp>
          <p:nvSpPr>
            <p:cNvPr id="4" name="圆角矩形 4"/>
            <p:cNvSpPr/>
            <p:nvPr/>
          </p:nvSpPr>
          <p:spPr>
            <a:xfrm>
              <a:off x="968" y="3740"/>
              <a:ext cx="15473" cy="2837"/>
            </a:xfrm>
            <a:prstGeom prst="roundRect">
              <a:avLst/>
            </a:prstGeom>
            <a:solidFill>
              <a:srgbClr val="DFD3A9"/>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solidFill>
                    <a:schemeClr val="tx1"/>
                  </a:solidFill>
                  <a:latin typeface="微软雅黑" panose="020B0503020204020204" pitchFamily="34" charset="-122"/>
                  <a:ea typeface="微软雅黑" panose="020B0503020204020204" pitchFamily="34" charset="-122"/>
                  <a:sym typeface="+mn-ea"/>
                </a:rPr>
                <a:t>谢谢！</a:t>
              </a:r>
              <a:endParaRPr lang="zh-CN" altLang="en-US" sz="3600" b="1" dirty="0">
                <a:solidFill>
                  <a:schemeClr val="tx1"/>
                </a:solidFill>
                <a:latin typeface="微软雅黑" panose="020B0503020204020204" pitchFamily="34" charset="-122"/>
                <a:ea typeface="微软雅黑" panose="020B0503020204020204" pitchFamily="34" charset="-122"/>
                <a:sym typeface="+mn-ea"/>
              </a:endParaRPr>
            </a:p>
          </p:txBody>
        </p:sp>
        <p:sp>
          <p:nvSpPr>
            <p:cNvPr id="5" name="圆柱形 5"/>
            <p:cNvSpPr/>
            <p:nvPr/>
          </p:nvSpPr>
          <p:spPr>
            <a:xfrm>
              <a:off x="573" y="3400"/>
              <a:ext cx="639" cy="3515"/>
            </a:xfrm>
            <a:prstGeom prst="can">
              <a:avLst>
                <a:gd name="adj" fmla="val 84768"/>
              </a:avLst>
            </a:prstGeom>
            <a:solidFill>
              <a:srgbClr val="DFD3A9"/>
            </a:solidFill>
            <a:ln w="3175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1.1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医学影像数据平台的必要性</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Rounded Rectangle 6"/>
          <p:cNvSpPr/>
          <p:nvPr/>
        </p:nvSpPr>
        <p:spPr>
          <a:xfrm>
            <a:off x="6211570" y="3773805"/>
            <a:ext cx="1805940" cy="5657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altLang="en-US"/>
              <a:t>数据标注</a:t>
            </a:r>
            <a:endParaRPr lang="zh-CN" altLang="en-US"/>
          </a:p>
        </p:txBody>
      </p:sp>
      <p:sp>
        <p:nvSpPr>
          <p:cNvPr id="8" name="Rounded Rectangle 7"/>
          <p:cNvSpPr/>
          <p:nvPr/>
        </p:nvSpPr>
        <p:spPr>
          <a:xfrm>
            <a:off x="2079625" y="824865"/>
            <a:ext cx="4984115" cy="5943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sym typeface="+mn-ea"/>
              </a:rPr>
              <a:t>医学影像数据平台的建设是智能诊疗的</a:t>
            </a:r>
            <a:r>
              <a:rPr lang="zh-CN" altLang="en-US">
                <a:solidFill>
                  <a:srgbClr val="FFFF00"/>
                </a:solidFill>
                <a:sym typeface="+mn-ea"/>
              </a:rPr>
              <a:t>基石</a:t>
            </a:r>
            <a:endParaRPr lang="zh-CN" altLang="en-US">
              <a:solidFill>
                <a:srgbClr val="FFFF00"/>
              </a:solidFill>
              <a:sym typeface="+mn-ea"/>
            </a:endParaRPr>
          </a:p>
        </p:txBody>
      </p:sp>
      <p:pic>
        <p:nvPicPr>
          <p:cNvPr id="9" name="Picture 8"/>
          <p:cNvPicPr>
            <a:picLocks noChangeAspect="1"/>
          </p:cNvPicPr>
          <p:nvPr/>
        </p:nvPicPr>
        <p:blipFill>
          <a:blip r:embed="rId1"/>
          <a:stretch>
            <a:fillRect/>
          </a:stretch>
        </p:blipFill>
        <p:spPr>
          <a:xfrm>
            <a:off x="111760" y="4494530"/>
            <a:ext cx="5003800" cy="2055495"/>
          </a:xfrm>
          <a:prstGeom prst="rect">
            <a:avLst/>
          </a:prstGeom>
        </p:spPr>
      </p:pic>
      <p:pic>
        <p:nvPicPr>
          <p:cNvPr id="10" name="Picture 9"/>
          <p:cNvPicPr>
            <a:picLocks noChangeAspect="1"/>
          </p:cNvPicPr>
          <p:nvPr/>
        </p:nvPicPr>
        <p:blipFill>
          <a:blip r:embed="rId2"/>
          <a:stretch>
            <a:fillRect/>
          </a:stretch>
        </p:blipFill>
        <p:spPr>
          <a:xfrm>
            <a:off x="5232400" y="4494530"/>
            <a:ext cx="3764915" cy="2055495"/>
          </a:xfrm>
          <a:prstGeom prst="rect">
            <a:avLst/>
          </a:prstGeom>
        </p:spPr>
      </p:pic>
      <p:sp>
        <p:nvSpPr>
          <p:cNvPr id="2" name="Rounded Rectangle 1"/>
          <p:cNvSpPr/>
          <p:nvPr/>
        </p:nvSpPr>
        <p:spPr>
          <a:xfrm>
            <a:off x="1710690" y="3773805"/>
            <a:ext cx="1806575" cy="5657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buFont typeface="Wingdings" panose="05000000000000000000" charset="0"/>
              <a:buNone/>
            </a:pPr>
            <a:r>
              <a:rPr lang="zh-CN" altLang="en-US"/>
              <a:t>数据孤岛</a:t>
            </a:r>
            <a:endParaRPr lang="zh-CN" altLang="en-US"/>
          </a:p>
        </p:txBody>
      </p:sp>
      <p:pic>
        <p:nvPicPr>
          <p:cNvPr id="5" name="Picture 4"/>
          <p:cNvPicPr>
            <a:picLocks noChangeAspect="1"/>
          </p:cNvPicPr>
          <p:nvPr/>
        </p:nvPicPr>
        <p:blipFill>
          <a:blip r:embed="rId3"/>
          <a:stretch>
            <a:fillRect/>
          </a:stretch>
        </p:blipFill>
        <p:spPr>
          <a:xfrm>
            <a:off x="523240" y="1592580"/>
            <a:ext cx="4180840" cy="2029460"/>
          </a:xfrm>
          <a:prstGeom prst="rect">
            <a:avLst/>
          </a:prstGeom>
        </p:spPr>
      </p:pic>
      <p:pic>
        <p:nvPicPr>
          <p:cNvPr id="6" name="Picture 5"/>
          <p:cNvPicPr>
            <a:picLocks noChangeAspect="1"/>
          </p:cNvPicPr>
          <p:nvPr/>
        </p:nvPicPr>
        <p:blipFill>
          <a:blip r:embed="rId4"/>
          <a:stretch>
            <a:fillRect/>
          </a:stretch>
        </p:blipFill>
        <p:spPr>
          <a:xfrm>
            <a:off x="111760" y="1554480"/>
            <a:ext cx="5013325" cy="2089150"/>
          </a:xfrm>
          <a:prstGeom prst="rect">
            <a:avLst/>
          </a:prstGeom>
        </p:spPr>
      </p:pic>
      <p:pic>
        <p:nvPicPr>
          <p:cNvPr id="13" name="Picture 12"/>
          <p:cNvPicPr>
            <a:picLocks noChangeAspect="1"/>
          </p:cNvPicPr>
          <p:nvPr/>
        </p:nvPicPr>
        <p:blipFill>
          <a:blip r:embed="rId5"/>
          <a:stretch>
            <a:fillRect/>
          </a:stretch>
        </p:blipFill>
        <p:spPr>
          <a:xfrm>
            <a:off x="5231765" y="1553210"/>
            <a:ext cx="3766185" cy="210883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1.2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医学影像数据平台的总体目标</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Rounded Rectangle 3"/>
          <p:cNvSpPr/>
          <p:nvPr/>
        </p:nvSpPr>
        <p:spPr>
          <a:xfrm>
            <a:off x="208915" y="922020"/>
            <a:ext cx="7406640" cy="55181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搭建</a:t>
            </a:r>
            <a:r>
              <a:rPr lang="zh-CN" altLang="en-US">
                <a:solidFill>
                  <a:srgbClr val="FFFF00"/>
                </a:solidFill>
              </a:rPr>
              <a:t>多模态、多基准</a:t>
            </a:r>
            <a:r>
              <a:rPr lang="zh-CN" altLang="en-US"/>
              <a:t>医学影像数据平台，建立医学影像数据库的</a:t>
            </a:r>
            <a:r>
              <a:rPr lang="zh-CN" altLang="en-US">
                <a:solidFill>
                  <a:srgbClr val="FFFF00"/>
                </a:solidFill>
              </a:rPr>
              <a:t>标准</a:t>
            </a:r>
            <a:endParaRPr lang="zh-CN" altLang="en-US">
              <a:solidFill>
                <a:srgbClr val="FFFF00"/>
              </a:solidFill>
            </a:endParaRPr>
          </a:p>
        </p:txBody>
      </p:sp>
      <p:pic>
        <p:nvPicPr>
          <p:cNvPr id="5" name="Picture 4"/>
          <p:cNvPicPr>
            <a:picLocks noChangeAspect="1"/>
          </p:cNvPicPr>
          <p:nvPr/>
        </p:nvPicPr>
        <p:blipFill>
          <a:blip r:embed="rId1"/>
          <a:srcRect r="23722"/>
          <a:stretch>
            <a:fillRect/>
          </a:stretch>
        </p:blipFill>
        <p:spPr>
          <a:xfrm>
            <a:off x="213995" y="5081905"/>
            <a:ext cx="1637665" cy="1617980"/>
          </a:xfrm>
          <a:prstGeom prst="rect">
            <a:avLst/>
          </a:prstGeom>
        </p:spPr>
      </p:pic>
      <p:pic>
        <p:nvPicPr>
          <p:cNvPr id="6" name="Picture 5" descr="CT"/>
          <p:cNvPicPr>
            <a:picLocks noChangeAspect="1"/>
          </p:cNvPicPr>
          <p:nvPr/>
        </p:nvPicPr>
        <p:blipFill>
          <a:blip r:embed="rId2"/>
          <a:stretch>
            <a:fillRect/>
          </a:stretch>
        </p:blipFill>
        <p:spPr>
          <a:xfrm>
            <a:off x="213995" y="1748790"/>
            <a:ext cx="1637030" cy="1637030"/>
          </a:xfrm>
          <a:prstGeom prst="rect">
            <a:avLst/>
          </a:prstGeom>
        </p:spPr>
      </p:pic>
      <p:pic>
        <p:nvPicPr>
          <p:cNvPr id="7" name="Picture 6" descr="MR"/>
          <p:cNvPicPr>
            <a:picLocks noChangeAspect="1"/>
          </p:cNvPicPr>
          <p:nvPr/>
        </p:nvPicPr>
        <p:blipFill>
          <a:blip r:embed="rId3"/>
          <a:stretch>
            <a:fillRect/>
          </a:stretch>
        </p:blipFill>
        <p:spPr>
          <a:xfrm>
            <a:off x="1876425" y="1757680"/>
            <a:ext cx="1640840" cy="1640840"/>
          </a:xfrm>
          <a:prstGeom prst="rect">
            <a:avLst/>
          </a:prstGeom>
        </p:spPr>
      </p:pic>
      <p:pic>
        <p:nvPicPr>
          <p:cNvPr id="8" name="Picture 7" descr="PET"/>
          <p:cNvPicPr>
            <a:picLocks noChangeAspect="1"/>
          </p:cNvPicPr>
          <p:nvPr/>
        </p:nvPicPr>
        <p:blipFill>
          <a:blip r:embed="rId4"/>
          <a:stretch>
            <a:fillRect/>
          </a:stretch>
        </p:blipFill>
        <p:spPr>
          <a:xfrm>
            <a:off x="213995" y="3415030"/>
            <a:ext cx="1637665" cy="1637665"/>
          </a:xfrm>
          <a:prstGeom prst="rect">
            <a:avLst/>
          </a:prstGeom>
        </p:spPr>
      </p:pic>
      <p:pic>
        <p:nvPicPr>
          <p:cNvPr id="9" name="Picture 8"/>
          <p:cNvPicPr>
            <a:picLocks noChangeAspect="1"/>
          </p:cNvPicPr>
          <p:nvPr/>
        </p:nvPicPr>
        <p:blipFill>
          <a:blip r:embed="rId5"/>
          <a:srcRect l="4559" r="17072"/>
          <a:stretch>
            <a:fillRect/>
          </a:stretch>
        </p:blipFill>
        <p:spPr>
          <a:xfrm>
            <a:off x="1876425" y="5069840"/>
            <a:ext cx="1635760" cy="1624330"/>
          </a:xfrm>
          <a:prstGeom prst="rect">
            <a:avLst/>
          </a:prstGeom>
        </p:spPr>
      </p:pic>
      <p:pic>
        <p:nvPicPr>
          <p:cNvPr id="10" name="Picture 9" descr="US"/>
          <p:cNvPicPr>
            <a:picLocks noChangeAspect="1"/>
          </p:cNvPicPr>
          <p:nvPr/>
        </p:nvPicPr>
        <p:blipFill>
          <a:blip r:embed="rId6"/>
          <a:srcRect l="34309" t="11792" r="25561" b="15549"/>
          <a:stretch>
            <a:fillRect/>
          </a:stretch>
        </p:blipFill>
        <p:spPr>
          <a:xfrm>
            <a:off x="1876425" y="3415665"/>
            <a:ext cx="1636395" cy="1637030"/>
          </a:xfrm>
          <a:prstGeom prst="rect">
            <a:avLst/>
          </a:prstGeom>
        </p:spPr>
      </p:pic>
      <p:pic>
        <p:nvPicPr>
          <p:cNvPr id="32" name="图片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3095" y="3423285"/>
            <a:ext cx="1671955" cy="1557655"/>
          </a:xfrm>
          <a:prstGeom prst="rect">
            <a:avLst/>
          </a:prstGeom>
        </p:spPr>
      </p:pic>
      <p:pic>
        <p:nvPicPr>
          <p:cNvPr id="14" name="Picture 13"/>
          <p:cNvPicPr>
            <a:picLocks noChangeAspect="1"/>
          </p:cNvPicPr>
          <p:nvPr/>
        </p:nvPicPr>
        <p:blipFill>
          <a:blip r:embed="rId8"/>
          <a:srcRect t="1561" r="67423"/>
          <a:stretch>
            <a:fillRect/>
          </a:stretch>
        </p:blipFill>
        <p:spPr>
          <a:xfrm>
            <a:off x="6968490" y="1686560"/>
            <a:ext cx="1694180" cy="1642110"/>
          </a:xfrm>
          <a:prstGeom prst="rect">
            <a:avLst/>
          </a:prstGeom>
        </p:spPr>
      </p:pic>
      <p:pic>
        <p:nvPicPr>
          <p:cNvPr id="205" name="图片 204" descr="屏幕剪辑"/>
          <p:cNvPicPr>
            <a:picLocks noChangeAspect="1"/>
          </p:cNvPicPr>
          <p:nvPr/>
        </p:nvPicPr>
        <p:blipFill rotWithShape="1">
          <a:blip r:embed="rId9">
            <a:extLst>
              <a:ext uri="{28A0092B-C50C-407E-A947-70E740481C1C}">
                <a14:useLocalDpi xmlns:a14="http://schemas.microsoft.com/office/drawing/2010/main" val="0"/>
              </a:ext>
            </a:extLst>
          </a:blip>
          <a:srcRect l="6265" t="7602" b="58057"/>
          <a:stretch>
            <a:fillRect/>
          </a:stretch>
        </p:blipFill>
        <p:spPr>
          <a:xfrm>
            <a:off x="6952615" y="5208270"/>
            <a:ext cx="1757680" cy="1491615"/>
          </a:xfrm>
          <a:prstGeom prst="rect">
            <a:avLst/>
          </a:prstGeom>
        </p:spPr>
      </p:pic>
      <p:pic>
        <p:nvPicPr>
          <p:cNvPr id="15" name="图片 4"/>
          <p:cNvPicPr>
            <a:picLocks noChangeAspect="1"/>
          </p:cNvPicPr>
          <p:nvPr/>
        </p:nvPicPr>
        <p:blipFill>
          <a:blip r:embed="rId10"/>
          <a:stretch>
            <a:fillRect/>
          </a:stretch>
        </p:blipFill>
        <p:spPr>
          <a:xfrm>
            <a:off x="4184087" y="3423032"/>
            <a:ext cx="1701400" cy="1303200"/>
          </a:xfrm>
          <a:prstGeom prst="rect">
            <a:avLst/>
          </a:prstGeom>
        </p:spPr>
      </p:pic>
      <p:pic>
        <p:nvPicPr>
          <p:cNvPr id="16" name="Picture 15"/>
          <p:cNvPicPr>
            <a:picLocks noChangeAspect="1"/>
          </p:cNvPicPr>
          <p:nvPr/>
        </p:nvPicPr>
        <p:blipFill>
          <a:blip r:embed="rId11"/>
          <a:srcRect l="14544" t="7651" r="11930" b="10603"/>
          <a:stretch>
            <a:fillRect/>
          </a:stretch>
        </p:blipFill>
        <p:spPr>
          <a:xfrm>
            <a:off x="4184015" y="1674495"/>
            <a:ext cx="1964690" cy="1635125"/>
          </a:xfrm>
          <a:prstGeom prst="rect">
            <a:avLst/>
          </a:prstGeom>
        </p:spPr>
      </p:pic>
      <p:pic>
        <p:nvPicPr>
          <p:cNvPr id="17" name="图片 201" descr="屏幕剪辑"/>
          <p:cNvPicPr>
            <a:picLocks noChangeAspect="1"/>
          </p:cNvPicPr>
          <p:nvPr/>
        </p:nvPicPr>
        <p:blipFill rotWithShape="1">
          <a:blip r:embed="rId9">
            <a:extLst>
              <a:ext uri="{28A0092B-C50C-407E-A947-70E740481C1C}">
                <a14:useLocalDpi xmlns:a14="http://schemas.microsoft.com/office/drawing/2010/main" val="0"/>
              </a:ext>
            </a:extLst>
          </a:blip>
          <a:srcRect l="6267" t="63868" b="1359"/>
          <a:stretch>
            <a:fillRect/>
          </a:stretch>
        </p:blipFill>
        <p:spPr>
          <a:xfrm>
            <a:off x="4324350" y="5208270"/>
            <a:ext cx="1701800" cy="1485900"/>
          </a:xfrm>
          <a:prstGeom prst="rect">
            <a:avLst/>
          </a:prstGeom>
        </p:spPr>
      </p:pic>
      <p:pic>
        <p:nvPicPr>
          <p:cNvPr id="18" name="Picture 17"/>
          <p:cNvPicPr>
            <a:picLocks noChangeAspect="1"/>
          </p:cNvPicPr>
          <p:nvPr/>
        </p:nvPicPr>
        <p:blipFill>
          <a:blip r:embed="rId12"/>
          <a:stretch>
            <a:fillRect/>
          </a:stretch>
        </p:blipFill>
        <p:spPr>
          <a:xfrm>
            <a:off x="7828915" y="742950"/>
            <a:ext cx="1085850" cy="931545"/>
          </a:xfrm>
          <a:prstGeom prst="rect">
            <a:avLst/>
          </a:prstGeom>
        </p:spPr>
      </p:pic>
      <p:pic>
        <p:nvPicPr>
          <p:cNvPr id="19" name="图片 4"/>
          <p:cNvPicPr>
            <a:picLocks noChangeAspect="1"/>
          </p:cNvPicPr>
          <p:nvPr/>
        </p:nvPicPr>
        <p:blipFill>
          <a:blip r:embed="rId10"/>
          <a:stretch>
            <a:fillRect/>
          </a:stretch>
        </p:blipFill>
        <p:spPr>
          <a:xfrm>
            <a:off x="4311087" y="3550032"/>
            <a:ext cx="1701400" cy="1303200"/>
          </a:xfrm>
          <a:prstGeom prst="rect">
            <a:avLst/>
          </a:prstGeom>
        </p:spPr>
      </p:pic>
      <p:pic>
        <p:nvPicPr>
          <p:cNvPr id="20" name="图片 4"/>
          <p:cNvPicPr>
            <a:picLocks noChangeAspect="1"/>
          </p:cNvPicPr>
          <p:nvPr/>
        </p:nvPicPr>
        <p:blipFill>
          <a:blip r:embed="rId10"/>
          <a:stretch>
            <a:fillRect/>
          </a:stretch>
        </p:blipFill>
        <p:spPr>
          <a:xfrm>
            <a:off x="4438087" y="3677032"/>
            <a:ext cx="1701400" cy="1303200"/>
          </a:xfrm>
          <a:prstGeom prst="rect">
            <a:avLst/>
          </a:prstGeom>
        </p:spPr>
      </p:pic>
      <p:sp>
        <p:nvSpPr>
          <p:cNvPr id="22" name="Right Arrow 21"/>
          <p:cNvSpPr/>
          <p:nvPr/>
        </p:nvSpPr>
        <p:spPr>
          <a:xfrm>
            <a:off x="6165850" y="2527300"/>
            <a:ext cx="78740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Right Arrow 22"/>
          <p:cNvSpPr/>
          <p:nvPr/>
        </p:nvSpPr>
        <p:spPr>
          <a:xfrm>
            <a:off x="6167120" y="4196715"/>
            <a:ext cx="78740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Right Arrow 23"/>
          <p:cNvSpPr/>
          <p:nvPr/>
        </p:nvSpPr>
        <p:spPr>
          <a:xfrm>
            <a:off x="6096000" y="5916295"/>
            <a:ext cx="787400"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Text Box 24"/>
          <p:cNvSpPr txBox="1"/>
          <p:nvPr/>
        </p:nvSpPr>
        <p:spPr>
          <a:xfrm>
            <a:off x="6229350" y="2197100"/>
            <a:ext cx="702945" cy="368300"/>
          </a:xfrm>
          <a:prstGeom prst="rect">
            <a:avLst/>
          </a:prstGeom>
          <a:noFill/>
        </p:spPr>
        <p:txBody>
          <a:bodyPr wrap="square" rtlCol="0">
            <a:spAutoFit/>
          </a:bodyPr>
          <a:p>
            <a:r>
              <a:rPr lang="zh-CN" altLang="en-US">
                <a:solidFill>
                  <a:srgbClr val="FF0000"/>
                </a:solidFill>
              </a:rPr>
              <a:t>重建</a:t>
            </a:r>
            <a:endParaRPr lang="zh-CN" altLang="en-US">
              <a:solidFill>
                <a:srgbClr val="FF0000"/>
              </a:solidFill>
            </a:endParaRPr>
          </a:p>
        </p:txBody>
      </p:sp>
      <p:sp>
        <p:nvSpPr>
          <p:cNvPr id="26" name="Text Box 25"/>
          <p:cNvSpPr txBox="1"/>
          <p:nvPr/>
        </p:nvSpPr>
        <p:spPr>
          <a:xfrm>
            <a:off x="6191250" y="3828415"/>
            <a:ext cx="702945" cy="368300"/>
          </a:xfrm>
          <a:prstGeom prst="rect">
            <a:avLst/>
          </a:prstGeom>
          <a:noFill/>
        </p:spPr>
        <p:txBody>
          <a:bodyPr wrap="square" rtlCol="0">
            <a:spAutoFit/>
          </a:bodyPr>
          <a:p>
            <a:r>
              <a:rPr lang="zh-CN" altLang="en-US">
                <a:solidFill>
                  <a:srgbClr val="FF0000"/>
                </a:solidFill>
              </a:rPr>
              <a:t>分割</a:t>
            </a:r>
            <a:endParaRPr lang="zh-CN" altLang="en-US">
              <a:solidFill>
                <a:srgbClr val="FF0000"/>
              </a:solidFill>
            </a:endParaRPr>
          </a:p>
        </p:txBody>
      </p:sp>
      <p:sp>
        <p:nvSpPr>
          <p:cNvPr id="27" name="Text Box 26"/>
          <p:cNvSpPr txBox="1"/>
          <p:nvPr/>
        </p:nvSpPr>
        <p:spPr>
          <a:xfrm>
            <a:off x="6137910" y="5524500"/>
            <a:ext cx="702945" cy="368300"/>
          </a:xfrm>
          <a:prstGeom prst="rect">
            <a:avLst/>
          </a:prstGeom>
          <a:noFill/>
        </p:spPr>
        <p:txBody>
          <a:bodyPr wrap="square" rtlCol="0">
            <a:spAutoFit/>
          </a:bodyPr>
          <a:p>
            <a:r>
              <a:rPr lang="zh-CN" altLang="en-US">
                <a:solidFill>
                  <a:srgbClr val="FF0000"/>
                </a:solidFill>
              </a:rPr>
              <a:t>配准</a:t>
            </a:r>
            <a:endParaRPr lang="zh-CN" altLang="en-US">
              <a:solidFill>
                <a:srgbClr val="FF0000"/>
              </a:solidFill>
            </a:endParaRPr>
          </a:p>
        </p:txBody>
      </p:sp>
      <p:sp>
        <p:nvSpPr>
          <p:cNvPr id="28" name="Text Box 27"/>
          <p:cNvSpPr txBox="1"/>
          <p:nvPr/>
        </p:nvSpPr>
        <p:spPr>
          <a:xfrm>
            <a:off x="1322070" y="3017520"/>
            <a:ext cx="528955" cy="337185"/>
          </a:xfrm>
          <a:prstGeom prst="rect">
            <a:avLst/>
          </a:prstGeom>
          <a:noFill/>
        </p:spPr>
        <p:txBody>
          <a:bodyPr wrap="square" rtlCol="0">
            <a:spAutoFit/>
          </a:bodyPr>
          <a:p>
            <a:r>
              <a:rPr lang="en-US" altLang="zh-CN" sz="1600">
                <a:solidFill>
                  <a:srgbClr val="FF0000"/>
                </a:solidFill>
              </a:rPr>
              <a:t>CT</a:t>
            </a:r>
            <a:endParaRPr lang="en-US" altLang="zh-CN" sz="1600">
              <a:solidFill>
                <a:srgbClr val="FF0000"/>
              </a:solidFill>
            </a:endParaRPr>
          </a:p>
        </p:txBody>
      </p:sp>
      <p:sp>
        <p:nvSpPr>
          <p:cNvPr id="29" name="Text Box 28"/>
          <p:cNvSpPr txBox="1"/>
          <p:nvPr/>
        </p:nvSpPr>
        <p:spPr>
          <a:xfrm>
            <a:off x="2983230" y="3004820"/>
            <a:ext cx="528955" cy="337185"/>
          </a:xfrm>
          <a:prstGeom prst="rect">
            <a:avLst/>
          </a:prstGeom>
          <a:noFill/>
        </p:spPr>
        <p:txBody>
          <a:bodyPr wrap="square" rtlCol="0">
            <a:spAutoFit/>
          </a:bodyPr>
          <a:p>
            <a:r>
              <a:rPr lang="en-US" altLang="zh-CN" sz="1600">
                <a:solidFill>
                  <a:srgbClr val="FF0000"/>
                </a:solidFill>
              </a:rPr>
              <a:t>MR</a:t>
            </a:r>
            <a:endParaRPr lang="en-US" altLang="zh-CN" sz="1600">
              <a:solidFill>
                <a:srgbClr val="FF0000"/>
              </a:solidFill>
            </a:endParaRPr>
          </a:p>
        </p:txBody>
      </p:sp>
      <p:sp>
        <p:nvSpPr>
          <p:cNvPr id="30" name="Text Box 29"/>
          <p:cNvSpPr txBox="1"/>
          <p:nvPr/>
        </p:nvSpPr>
        <p:spPr>
          <a:xfrm>
            <a:off x="1322070" y="4684395"/>
            <a:ext cx="528955" cy="337185"/>
          </a:xfrm>
          <a:prstGeom prst="rect">
            <a:avLst/>
          </a:prstGeom>
          <a:noFill/>
        </p:spPr>
        <p:txBody>
          <a:bodyPr wrap="square" rtlCol="0">
            <a:spAutoFit/>
          </a:bodyPr>
          <a:p>
            <a:r>
              <a:rPr lang="en-US" altLang="zh-CN" sz="1600">
                <a:solidFill>
                  <a:srgbClr val="FF0000"/>
                </a:solidFill>
              </a:rPr>
              <a:t>PET</a:t>
            </a:r>
            <a:endParaRPr lang="en-US" altLang="zh-CN" sz="1600">
              <a:solidFill>
                <a:srgbClr val="FF0000"/>
              </a:solidFill>
            </a:endParaRPr>
          </a:p>
        </p:txBody>
      </p:sp>
      <p:sp>
        <p:nvSpPr>
          <p:cNvPr id="31" name="Text Box 30"/>
          <p:cNvSpPr txBox="1"/>
          <p:nvPr/>
        </p:nvSpPr>
        <p:spPr>
          <a:xfrm>
            <a:off x="2792095" y="4684395"/>
            <a:ext cx="720090" cy="337185"/>
          </a:xfrm>
          <a:prstGeom prst="rect">
            <a:avLst/>
          </a:prstGeom>
          <a:noFill/>
        </p:spPr>
        <p:txBody>
          <a:bodyPr wrap="square" rtlCol="0">
            <a:spAutoFit/>
          </a:bodyPr>
          <a:p>
            <a:r>
              <a:rPr lang="zh-CN" altLang="en-US" sz="1600">
                <a:solidFill>
                  <a:srgbClr val="FF0000"/>
                </a:solidFill>
              </a:rPr>
              <a:t>超声</a:t>
            </a:r>
            <a:endParaRPr lang="zh-CN" altLang="en-US" sz="1600">
              <a:solidFill>
                <a:srgbClr val="FF0000"/>
              </a:solidFill>
            </a:endParaRPr>
          </a:p>
        </p:txBody>
      </p:sp>
      <p:sp>
        <p:nvSpPr>
          <p:cNvPr id="33" name="Text Box 32"/>
          <p:cNvSpPr txBox="1"/>
          <p:nvPr/>
        </p:nvSpPr>
        <p:spPr>
          <a:xfrm>
            <a:off x="2792095" y="6363970"/>
            <a:ext cx="720090" cy="337185"/>
          </a:xfrm>
          <a:prstGeom prst="rect">
            <a:avLst/>
          </a:prstGeom>
          <a:noFill/>
        </p:spPr>
        <p:txBody>
          <a:bodyPr wrap="square" rtlCol="0">
            <a:spAutoFit/>
          </a:bodyPr>
          <a:p>
            <a:r>
              <a:rPr lang="zh-CN" altLang="en-US" sz="1600">
                <a:solidFill>
                  <a:srgbClr val="FF0000"/>
                </a:solidFill>
              </a:rPr>
              <a:t>荧光</a:t>
            </a:r>
            <a:endParaRPr lang="zh-CN" altLang="en-US" sz="1600">
              <a:solidFill>
                <a:srgbClr val="FF0000"/>
              </a:solidFill>
            </a:endParaRPr>
          </a:p>
        </p:txBody>
      </p:sp>
      <p:sp>
        <p:nvSpPr>
          <p:cNvPr id="34" name="Text Box 33"/>
          <p:cNvSpPr txBox="1"/>
          <p:nvPr/>
        </p:nvSpPr>
        <p:spPr>
          <a:xfrm>
            <a:off x="1130935" y="6351270"/>
            <a:ext cx="720090" cy="337185"/>
          </a:xfrm>
          <a:prstGeom prst="rect">
            <a:avLst/>
          </a:prstGeom>
          <a:noFill/>
        </p:spPr>
        <p:txBody>
          <a:bodyPr wrap="square" rtlCol="0">
            <a:spAutoFit/>
          </a:bodyPr>
          <a:p>
            <a:r>
              <a:rPr lang="zh-CN" altLang="en-US" sz="1600">
                <a:solidFill>
                  <a:srgbClr val="FF0000"/>
                </a:solidFill>
              </a:rPr>
              <a:t>病理</a:t>
            </a:r>
            <a:endParaRPr lang="zh-CN" altLang="en-US" sz="1600">
              <a:solidFill>
                <a:srgbClr val="FF0000"/>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0776" y="2401022"/>
            <a:ext cx="7429501" cy="1503680"/>
            <a:chOff x="573" y="3400"/>
            <a:chExt cx="15867" cy="3514"/>
          </a:xfrm>
        </p:grpSpPr>
        <p:sp>
          <p:nvSpPr>
            <p:cNvPr id="5" name="圆角矩形 4"/>
            <p:cNvSpPr/>
            <p:nvPr/>
          </p:nvSpPr>
          <p:spPr>
            <a:xfrm>
              <a:off x="968" y="3740"/>
              <a:ext cx="15473" cy="2837"/>
            </a:xfrm>
            <a:prstGeom prst="roundRect">
              <a:avLst/>
            </a:prstGeom>
            <a:solidFill>
              <a:srgbClr val="DFD3A9"/>
            </a:solidFill>
            <a:ln w="31750">
              <a:solidFill>
                <a:schemeClr val="bg1"/>
              </a:solidFill>
              <a:prstDash val="solid"/>
              <a:miter/>
            </a:ln>
          </p:spPr>
          <p:txBody>
            <a:bodyPr anchor="ctr"/>
            <a:lstStyle/>
            <a:p>
              <a:pPr algn="ctr"/>
              <a:endParaRPr lang="zh-CN">
                <a:solidFill>
                  <a:schemeClr val="lt1"/>
                </a:solidFill>
              </a:endParaRPr>
            </a:p>
          </p:txBody>
        </p:sp>
        <p:sp>
          <p:nvSpPr>
            <p:cNvPr id="6" name="圆柱形 5"/>
            <p:cNvSpPr/>
            <p:nvPr/>
          </p:nvSpPr>
          <p:spPr>
            <a:xfrm>
              <a:off x="573" y="3400"/>
              <a:ext cx="639" cy="3515"/>
            </a:xfrm>
            <a:prstGeom prst="can">
              <a:avLst>
                <a:gd name="adj" fmla="val 84768"/>
              </a:avLst>
            </a:prstGeom>
            <a:solidFill>
              <a:srgbClr val="DFD3A9"/>
            </a:solidFill>
            <a:ln w="31750" cap="flat">
              <a:solidFill>
                <a:schemeClr val="bg1"/>
              </a:solidFill>
              <a:prstDash val="solid"/>
              <a:miter/>
            </a:ln>
          </p:spPr>
          <p:txBody>
            <a:bodyPr anchor="ctr"/>
            <a:lstStyle/>
            <a:p>
              <a:pPr algn="ctr"/>
              <a:endParaRPr lang="zh-CN">
                <a:solidFill>
                  <a:schemeClr val="lt1"/>
                </a:solidFill>
              </a:endParaRPr>
            </a:p>
          </p:txBody>
        </p:sp>
      </p:grpSp>
      <p:sp>
        <p:nvSpPr>
          <p:cNvPr id="3" name="内容占位符 2"/>
          <p:cNvSpPr>
            <a:spLocks noGrp="1"/>
          </p:cNvSpPr>
          <p:nvPr>
            <p:ph idx="1"/>
          </p:nvPr>
        </p:nvSpPr>
        <p:spPr>
          <a:xfrm>
            <a:off x="628650" y="2588895"/>
            <a:ext cx="7886700" cy="2491740"/>
          </a:xfrm>
        </p:spPr>
        <p:txBody>
          <a:bodyPr/>
          <a:lstStyle/>
          <a:p>
            <a:pPr marL="0" indent="0" algn="ctr">
              <a:lnSpc>
                <a:spcPct val="150000"/>
              </a:lnSpc>
              <a:buNone/>
            </a:pPr>
            <a:r>
              <a:rPr lang="en-US" altLang="zh-CN" sz="4000" b="1" dirty="0">
                <a:latin typeface="Times New Roman" panose="02020703060505090304"/>
                <a:ea typeface="微软雅黑" panose="020B0503020204020204" pitchFamily="34" charset="-122"/>
              </a:rPr>
              <a:t>2</a:t>
            </a:r>
            <a:r>
              <a:rPr lang="zh-CN" altLang="en-US" sz="4000" b="1" dirty="0">
                <a:latin typeface="Times New Roman" panose="02020703060505090304"/>
                <a:ea typeface="微软雅黑" panose="020B0503020204020204" pitchFamily="34" charset="-122"/>
              </a:rPr>
              <a:t>、数据收集</a:t>
            </a:r>
            <a:endParaRPr lang="zh-CN" altLang="en-US" sz="4000" b="1" dirty="0">
              <a:latin typeface="Times New Roman" panose="02020703060505090304"/>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2.1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已有数据</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 name="Picture 3"/>
          <p:cNvPicPr>
            <a:picLocks noChangeAspect="1"/>
          </p:cNvPicPr>
          <p:nvPr/>
        </p:nvPicPr>
        <p:blipFill>
          <a:blip r:embed="rId1"/>
          <a:srcRect l="556" t="1643" r="694" b="7394"/>
          <a:stretch>
            <a:fillRect/>
          </a:stretch>
        </p:blipFill>
        <p:spPr>
          <a:xfrm>
            <a:off x="50800" y="770890"/>
            <a:ext cx="9029700" cy="2812415"/>
          </a:xfrm>
          <a:prstGeom prst="rect">
            <a:avLst/>
          </a:prstGeom>
        </p:spPr>
      </p:pic>
      <p:sp>
        <p:nvSpPr>
          <p:cNvPr id="5" name="Rounded Rectangle 4"/>
          <p:cNvSpPr/>
          <p:nvPr/>
        </p:nvSpPr>
        <p:spPr>
          <a:xfrm>
            <a:off x="570230" y="4508500"/>
            <a:ext cx="5033645" cy="127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目前数据库中数据的总大小为</a:t>
            </a:r>
            <a:r>
              <a:rPr lang="en-US" altLang="zh-CN"/>
              <a:t>3.5 TB</a:t>
            </a:r>
            <a:r>
              <a:rPr lang="zh-CN" altLang="en-US"/>
              <a:t>，按照类别进行整理，主要包含了从医院收集的医学影像、公开数据集发布的数据以及相关的论文、代码、书籍、</a:t>
            </a:r>
            <a:r>
              <a:rPr lang="en-US" altLang="zh-CN"/>
              <a:t>PPT</a:t>
            </a:r>
            <a:r>
              <a:rPr lang="zh-CN" altLang="en-US"/>
              <a:t>资料等</a:t>
            </a:r>
            <a:endParaRPr lang="zh-CN" altLang="en-US"/>
          </a:p>
        </p:txBody>
      </p:sp>
      <p:pic>
        <p:nvPicPr>
          <p:cNvPr id="6" name="Picture 5"/>
          <p:cNvPicPr>
            <a:picLocks noChangeAspect="1"/>
          </p:cNvPicPr>
          <p:nvPr/>
        </p:nvPicPr>
        <p:blipFill>
          <a:blip r:embed="rId2"/>
          <a:srcRect r="32787"/>
          <a:stretch>
            <a:fillRect/>
          </a:stretch>
        </p:blipFill>
        <p:spPr>
          <a:xfrm>
            <a:off x="6162040" y="3342640"/>
            <a:ext cx="2082800" cy="345440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2.1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已有数据</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Rounded Rectangle 4"/>
          <p:cNvSpPr/>
          <p:nvPr/>
        </p:nvSpPr>
        <p:spPr>
          <a:xfrm>
            <a:off x="3620770" y="1024890"/>
            <a:ext cx="4126230" cy="18535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
            </a:pPr>
            <a:r>
              <a:rPr lang="zh-CN" altLang="en-US"/>
              <a:t>脑、胸、肺、肝、胰腺等多种器官</a:t>
            </a:r>
            <a:endParaRPr lang="zh-CN" altLang="en-US"/>
          </a:p>
          <a:p>
            <a:pPr marL="285750" indent="-285750" algn="l">
              <a:buFont typeface="Wingdings" panose="05000000000000000000" charset="0"/>
              <a:buChar char=""/>
            </a:pPr>
            <a:r>
              <a:rPr lang="en-US" altLang="zh-CN"/>
              <a:t>CT</a:t>
            </a:r>
            <a:r>
              <a:rPr lang="zh-CN" altLang="en-US"/>
              <a:t>、</a:t>
            </a:r>
            <a:r>
              <a:rPr lang="en-US" altLang="zh-CN"/>
              <a:t>MR</a:t>
            </a:r>
            <a:r>
              <a:rPr lang="zh-CN" altLang="en-US"/>
              <a:t>、超声等多种模态</a:t>
            </a:r>
            <a:endParaRPr lang="zh-CN" altLang="en-US"/>
          </a:p>
          <a:p>
            <a:pPr marL="285750" indent="-285750" algn="l">
              <a:buFont typeface="Wingdings" panose="05000000000000000000" charset="0"/>
              <a:buChar char=""/>
            </a:pPr>
            <a:r>
              <a:rPr lang="en-US" altLang="zh-CN"/>
              <a:t>HCC</a:t>
            </a:r>
            <a:r>
              <a:rPr lang="zh-CN" altLang="en-US"/>
              <a:t>、</a:t>
            </a:r>
            <a:r>
              <a:rPr lang="en-US" altLang="zh-CN"/>
              <a:t>ICC</a:t>
            </a:r>
            <a:r>
              <a:rPr lang="zh-CN" altLang="en-US"/>
              <a:t>、</a:t>
            </a:r>
            <a:r>
              <a:rPr lang="en-US" altLang="zh-CN"/>
              <a:t>IPMN</a:t>
            </a:r>
            <a:r>
              <a:rPr lang="zh-CN" altLang="en-US"/>
              <a:t>等多种疾病</a:t>
            </a:r>
            <a:endParaRPr lang="zh-CN" altLang="en-US"/>
          </a:p>
          <a:p>
            <a:pPr marL="285750" indent="-285750" algn="l">
              <a:buFont typeface="Wingdings" panose="05000000000000000000" charset="0"/>
              <a:buChar char=""/>
            </a:pPr>
            <a:r>
              <a:rPr lang="zh-CN" altLang="en-US"/>
              <a:t>上百例病人</a:t>
            </a:r>
            <a:endParaRPr lang="zh-CN" altLang="en-US"/>
          </a:p>
          <a:p>
            <a:pPr marL="285750" indent="-285750" algn="l">
              <a:buFont typeface="Wingdings" panose="05000000000000000000" charset="0"/>
              <a:buChar char=""/>
            </a:pPr>
            <a:r>
              <a:rPr lang="zh-CN" altLang="en-US"/>
              <a:t>共</a:t>
            </a:r>
            <a:r>
              <a:rPr lang="en-US" altLang="zh-CN"/>
              <a:t>2.3 TB</a:t>
            </a:r>
            <a:endParaRPr lang="en-US" altLang="zh-CN"/>
          </a:p>
        </p:txBody>
      </p:sp>
      <p:pic>
        <p:nvPicPr>
          <p:cNvPr id="2" name="Picture 1"/>
          <p:cNvPicPr>
            <a:picLocks noChangeAspect="1"/>
          </p:cNvPicPr>
          <p:nvPr/>
        </p:nvPicPr>
        <p:blipFill>
          <a:blip r:embed="rId1"/>
          <a:srcRect l="3356" t="1373" r="37248"/>
          <a:stretch>
            <a:fillRect/>
          </a:stretch>
        </p:blipFill>
        <p:spPr>
          <a:xfrm>
            <a:off x="482600" y="1024890"/>
            <a:ext cx="2247900" cy="5473700"/>
          </a:xfrm>
          <a:prstGeom prst="rect">
            <a:avLst/>
          </a:prstGeom>
        </p:spPr>
      </p:pic>
      <p:pic>
        <p:nvPicPr>
          <p:cNvPr id="6" name="Picture 5"/>
          <p:cNvPicPr>
            <a:picLocks noChangeAspect="1"/>
          </p:cNvPicPr>
          <p:nvPr/>
        </p:nvPicPr>
        <p:blipFill>
          <a:blip r:embed="rId2"/>
          <a:srcRect b="8000"/>
          <a:stretch>
            <a:fillRect/>
          </a:stretch>
        </p:blipFill>
        <p:spPr>
          <a:xfrm>
            <a:off x="3346450" y="2980690"/>
            <a:ext cx="2451100" cy="3797300"/>
          </a:xfrm>
          <a:prstGeom prst="rect">
            <a:avLst/>
          </a:prstGeom>
        </p:spPr>
      </p:pic>
      <p:pic>
        <p:nvPicPr>
          <p:cNvPr id="7" name="Picture 6"/>
          <p:cNvPicPr>
            <a:picLocks noChangeAspect="1"/>
          </p:cNvPicPr>
          <p:nvPr/>
        </p:nvPicPr>
        <p:blipFill>
          <a:blip r:embed="rId3"/>
          <a:stretch>
            <a:fillRect/>
          </a:stretch>
        </p:blipFill>
        <p:spPr>
          <a:xfrm>
            <a:off x="6338570" y="3263900"/>
            <a:ext cx="1778000" cy="1092200"/>
          </a:xfrm>
          <a:prstGeom prst="rect">
            <a:avLst/>
          </a:prstGeom>
        </p:spPr>
      </p:pic>
      <p:pic>
        <p:nvPicPr>
          <p:cNvPr id="8" name="Picture 7"/>
          <p:cNvPicPr>
            <a:picLocks noChangeAspect="1"/>
          </p:cNvPicPr>
          <p:nvPr/>
        </p:nvPicPr>
        <p:blipFill>
          <a:blip r:embed="rId4"/>
          <a:stretch>
            <a:fillRect/>
          </a:stretch>
        </p:blipFill>
        <p:spPr>
          <a:xfrm>
            <a:off x="6413500" y="5010150"/>
            <a:ext cx="1663700" cy="107950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txBox="1"/>
          <p:nvPr/>
        </p:nvSpPr>
        <p:spPr>
          <a:xfrm>
            <a:off x="8473131" y="69216"/>
            <a:ext cx="563365" cy="3500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rgbClr val="0000FF"/>
                </a:solidFill>
                <a:latin typeface="华文仿宋" panose="02010600040101010101" pitchFamily="2" charset="-122"/>
                <a:ea typeface="宋体" panose="02010600030101010101" pitchFamily="2" charset="-122"/>
              </a:defRPr>
            </a:lvl1pPr>
            <a:lvl2pPr marL="551180" indent="-212090" eaLnBrk="0" hangingPunct="0">
              <a:defRPr sz="2400">
                <a:solidFill>
                  <a:srgbClr val="0000FF"/>
                </a:solidFill>
                <a:latin typeface="华文仿宋" panose="02010600040101010101" pitchFamily="2" charset="-122"/>
                <a:ea typeface="宋体" panose="02010600030101010101" pitchFamily="2" charset="-122"/>
              </a:defRPr>
            </a:lvl2pPr>
            <a:lvl3pPr marL="848360" indent="-169545" eaLnBrk="0" hangingPunct="0">
              <a:defRPr sz="2400">
                <a:solidFill>
                  <a:srgbClr val="0000FF"/>
                </a:solidFill>
                <a:latin typeface="华文仿宋" panose="02010600040101010101" pitchFamily="2" charset="-122"/>
                <a:ea typeface="宋体" panose="02010600030101010101" pitchFamily="2" charset="-122"/>
              </a:defRPr>
            </a:lvl3pPr>
            <a:lvl4pPr marL="1186815" indent="-169545" eaLnBrk="0" hangingPunct="0">
              <a:defRPr sz="2400">
                <a:solidFill>
                  <a:srgbClr val="0000FF"/>
                </a:solidFill>
                <a:latin typeface="华文仿宋" panose="02010600040101010101" pitchFamily="2" charset="-122"/>
                <a:ea typeface="宋体" panose="02010600030101010101" pitchFamily="2" charset="-122"/>
              </a:defRPr>
            </a:lvl4pPr>
            <a:lvl5pPr marL="1525905" indent="-169545" eaLnBrk="0" hangingPunct="0">
              <a:defRPr sz="2400">
                <a:solidFill>
                  <a:srgbClr val="0000FF"/>
                </a:solidFill>
                <a:latin typeface="华文仿宋" panose="02010600040101010101" pitchFamily="2" charset="-122"/>
                <a:ea typeface="宋体" panose="02010600030101010101" pitchFamily="2" charset="-122"/>
              </a:defRPr>
            </a:lvl5pPr>
            <a:lvl6pPr marL="186563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6pPr>
            <a:lvl7pPr marL="220472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7pPr>
            <a:lvl8pPr marL="254381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8pPr>
            <a:lvl9pPr marL="2882900" indent="-169545" eaLnBrk="0" fontAlgn="base" hangingPunct="0">
              <a:spcBef>
                <a:spcPct val="0"/>
              </a:spcBef>
              <a:spcAft>
                <a:spcPct val="0"/>
              </a:spcAft>
              <a:defRPr sz="2400">
                <a:solidFill>
                  <a:srgbClr val="0000FF"/>
                </a:solidFill>
                <a:latin typeface="华文仿宋" panose="02010600040101010101" pitchFamily="2" charset="-122"/>
                <a:ea typeface="宋体" panose="02010600030101010101" pitchFamily="2" charset="-122"/>
              </a:defRPr>
            </a:lvl9pPr>
          </a:lstStyle>
          <a:p>
            <a:pPr marL="0" marR="0" lvl="0" indent="0" algn="r" defTabSz="914400" rtl="0" eaLnBrk="0" fontAlgn="auto" latinLnBrk="0" hangingPunct="0">
              <a:lnSpc>
                <a:spcPct val="100000"/>
              </a:lnSpc>
              <a:spcBef>
                <a:spcPts val="0"/>
              </a:spcBef>
              <a:spcAft>
                <a:spcPts val="0"/>
              </a:spcAft>
              <a:buClrTx/>
              <a:buSzTx/>
              <a:buFontTx/>
              <a:buNone/>
              <a:defRPr/>
            </a:pPr>
            <a:fld id="{52B177F2-6E99-4F1D-9098-C05AF334B440}" type="slidenum">
              <a:rPr kumimoji="0" lang="zh-CN" altLang="en-US" sz="1600" b="0" i="0" u="none" strike="noStrike" kern="1200" cap="none" spc="0" normalizeH="0" baseline="0" noProof="0" smtClean="0">
                <a:ln>
                  <a:noFill/>
                </a:ln>
                <a:solidFill>
                  <a:srgbClr val="000000"/>
                </a:solidFill>
                <a:effectLst/>
                <a:uLnTx/>
                <a:uFillTx/>
                <a:latin typeface="Arial" panose="020B0604020202090204" pitchFamily="34" charset="0"/>
                <a:ea typeface="黑体" panose="02010609060101010101" pitchFamily="49" charset="-122"/>
                <a:cs typeface="+mn-cs"/>
              </a:rPr>
            </a:fld>
            <a:endParaRPr kumimoji="0" lang="en-US" altLang="zh-CN" sz="1600" b="0" i="0" u="none" strike="noStrike" kern="1200" cap="none" spc="0" normalizeH="0" baseline="0" noProof="0" dirty="0">
              <a:ln>
                <a:noFill/>
              </a:ln>
              <a:solidFill>
                <a:srgbClr val="000000"/>
              </a:solidFill>
              <a:effectLst/>
              <a:uLnTx/>
              <a:uFillTx/>
              <a:latin typeface="Arial" panose="020B0604020202090204" pitchFamily="34" charset="0"/>
              <a:ea typeface="黑体" panose="02010609060101010101" pitchFamily="49" charset="-122"/>
              <a:cs typeface="+mn-cs"/>
            </a:endParaRPr>
          </a:p>
        </p:txBody>
      </p:sp>
      <p:sp>
        <p:nvSpPr>
          <p:cNvPr id="12" name="矩形 11"/>
          <p:cNvSpPr/>
          <p:nvPr/>
        </p:nvSpPr>
        <p:spPr>
          <a:xfrm>
            <a:off x="0" y="0"/>
            <a:ext cx="9144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2.2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胰腺癌数据</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Rounded Rectangle 1"/>
          <p:cNvSpPr/>
          <p:nvPr/>
        </p:nvSpPr>
        <p:spPr>
          <a:xfrm>
            <a:off x="2152650" y="918210"/>
            <a:ext cx="1396365" cy="5715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a:t>CT</a:t>
            </a:r>
            <a:endParaRPr lang="en-US" altLang="zh-CN"/>
          </a:p>
        </p:txBody>
      </p:sp>
      <p:sp>
        <p:nvSpPr>
          <p:cNvPr id="10" name="Rounded Rectangle 9"/>
          <p:cNvSpPr/>
          <p:nvPr/>
        </p:nvSpPr>
        <p:spPr>
          <a:xfrm>
            <a:off x="5865495" y="3268345"/>
            <a:ext cx="2707005" cy="1410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l">
              <a:buFont typeface="Wingdings" panose="05000000000000000000" charset="0"/>
              <a:buChar char=""/>
            </a:pPr>
            <a:r>
              <a:rPr lang="en-US" altLang="zh-CN">
                <a:sym typeface="+mn-ea"/>
              </a:rPr>
              <a:t>2017</a:t>
            </a:r>
            <a:r>
              <a:rPr lang="zh-CN" altLang="en-US">
                <a:sym typeface="+mn-ea"/>
              </a:rPr>
              <a:t>年至今</a:t>
            </a:r>
            <a:endParaRPr lang="en-US"/>
          </a:p>
          <a:p>
            <a:pPr marL="285750" indent="-285750" algn="l">
              <a:buFont typeface="Wingdings" panose="05000000000000000000" charset="0"/>
              <a:buChar char=""/>
            </a:pPr>
            <a:r>
              <a:rPr lang="en-US" altLang="zh-CN"/>
              <a:t>470</a:t>
            </a:r>
            <a:r>
              <a:rPr lang="zh-CN" altLang="en-US"/>
              <a:t>例</a:t>
            </a:r>
            <a:r>
              <a:rPr lang="en-US" altLang="zh-CN"/>
              <a:t>CT</a:t>
            </a:r>
            <a:r>
              <a:rPr lang="zh-CN" altLang="en-US"/>
              <a:t>数据</a:t>
            </a:r>
            <a:endParaRPr lang="zh-CN" altLang="en-US"/>
          </a:p>
          <a:p>
            <a:pPr marL="285750" indent="-285750" algn="l">
              <a:buFont typeface="Wingdings" panose="05000000000000000000" charset="0"/>
              <a:buChar char=""/>
            </a:pPr>
            <a:r>
              <a:rPr lang="en-US" altLang="zh-CN"/>
              <a:t>265</a:t>
            </a:r>
            <a:r>
              <a:rPr lang="zh-CN" altLang="en-US"/>
              <a:t>位病人</a:t>
            </a:r>
            <a:endParaRPr lang="zh-CN" altLang="en-US"/>
          </a:p>
          <a:p>
            <a:pPr marL="285750" indent="-285750" algn="l">
              <a:buFont typeface="Wingdings" panose="05000000000000000000" charset="0"/>
              <a:buChar char=""/>
            </a:pPr>
            <a:r>
              <a:rPr lang="en-US" altLang="zh-CN"/>
              <a:t>257.7 GB</a:t>
            </a:r>
            <a:endParaRPr lang="zh-CN" altLang="en-US"/>
          </a:p>
        </p:txBody>
      </p:sp>
      <p:sp>
        <p:nvSpPr>
          <p:cNvPr id="16" name="Rounded Rectangle 15"/>
          <p:cNvSpPr/>
          <p:nvPr/>
        </p:nvSpPr>
        <p:spPr>
          <a:xfrm>
            <a:off x="5789295" y="4876800"/>
            <a:ext cx="2916555" cy="15481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marL="285750" indent="-285750" algn="l">
              <a:buFont typeface="Wingdings" panose="05000000000000000000" charset="0"/>
              <a:buChar char=""/>
            </a:pPr>
            <a:r>
              <a:rPr lang="zh-CN" altLang="en-US"/>
              <a:t>数据格式未统一</a:t>
            </a:r>
            <a:endParaRPr lang="zh-CN" altLang="en-US"/>
          </a:p>
          <a:p>
            <a:pPr marL="285750" indent="-285750" algn="l">
              <a:buFont typeface="Wingdings" panose="05000000000000000000" charset="0"/>
              <a:buChar char=""/>
            </a:pPr>
            <a:r>
              <a:rPr lang="zh-CN" altLang="en-US"/>
              <a:t>标注尚未完成：</a:t>
            </a:r>
            <a:r>
              <a:rPr lang="zh-CN" altLang="en-US">
                <a:sym typeface="+mn-ea"/>
              </a:rPr>
              <a:t>348例PCN肿瘤标注，20例PDAC肿瘤血管标注</a:t>
            </a:r>
            <a:endParaRPr lang="zh-CN" altLang="en-US"/>
          </a:p>
        </p:txBody>
      </p:sp>
      <p:pic>
        <p:nvPicPr>
          <p:cNvPr id="5" name="Picture 4"/>
          <p:cNvPicPr>
            <a:picLocks noChangeAspect="1"/>
          </p:cNvPicPr>
          <p:nvPr/>
        </p:nvPicPr>
        <p:blipFill>
          <a:blip r:embed="rId1"/>
          <a:srcRect l="15833" t="25667" r="13945"/>
          <a:stretch>
            <a:fillRect/>
          </a:stretch>
        </p:blipFill>
        <p:spPr>
          <a:xfrm>
            <a:off x="0" y="1748155"/>
            <a:ext cx="1346200" cy="5097780"/>
          </a:xfrm>
          <a:prstGeom prst="rect">
            <a:avLst/>
          </a:prstGeom>
        </p:spPr>
      </p:pic>
      <p:pic>
        <p:nvPicPr>
          <p:cNvPr id="8" name="Picture 7"/>
          <p:cNvPicPr>
            <a:picLocks noChangeAspect="1"/>
          </p:cNvPicPr>
          <p:nvPr/>
        </p:nvPicPr>
        <p:blipFill>
          <a:blip r:embed="rId2"/>
          <a:stretch>
            <a:fillRect/>
          </a:stretch>
        </p:blipFill>
        <p:spPr>
          <a:xfrm>
            <a:off x="1515745" y="1760220"/>
            <a:ext cx="3920490" cy="5097780"/>
          </a:xfrm>
          <a:prstGeom prst="rect">
            <a:avLst/>
          </a:prstGeom>
        </p:spPr>
      </p:pic>
      <p:pic>
        <p:nvPicPr>
          <p:cNvPr id="9" name="Picture 8"/>
          <p:cNvPicPr>
            <a:picLocks noChangeAspect="1"/>
          </p:cNvPicPr>
          <p:nvPr/>
        </p:nvPicPr>
        <p:blipFill>
          <a:blip r:embed="rId3"/>
          <a:srcRect r="67090" b="51794"/>
          <a:stretch>
            <a:fillRect/>
          </a:stretch>
        </p:blipFill>
        <p:spPr>
          <a:xfrm>
            <a:off x="5789930" y="824230"/>
            <a:ext cx="2915285" cy="2245995"/>
          </a:xfrm>
          <a:prstGeom prst="rect">
            <a:avLst/>
          </a:prstGeom>
        </p:spPr>
      </p:pic>
    </p:spTree>
  </p:cSld>
  <p:clrMapOvr>
    <a:masterClrMapping/>
  </p:clrMapOvr>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1499</Words>
  <Application>WPS Presentation</Application>
  <PresentationFormat>全屏显示(4:3)</PresentationFormat>
  <Paragraphs>305</Paragraphs>
  <Slides>30</Slides>
  <Notes>32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Arial</vt:lpstr>
      <vt:lpstr>SimSun</vt:lpstr>
      <vt:lpstr>Wingdings</vt:lpstr>
      <vt:lpstr>Times New Roman</vt:lpstr>
      <vt:lpstr>微软雅黑</vt:lpstr>
      <vt:lpstr>Times New Roman</vt:lpstr>
      <vt:lpstr>华文仿宋</vt:lpstr>
      <vt:lpstr>宋体</vt:lpstr>
      <vt:lpstr>黑体</vt:lpstr>
      <vt:lpstr>Wingdings</vt:lpstr>
      <vt:lpstr>Arial Unicode MS</vt:lpstr>
      <vt:lpstr>等线</vt:lpstr>
      <vt:lpstr>汉仪中等线KW</vt:lpstr>
      <vt:lpstr>Calibri</vt:lpstr>
      <vt:lpstr>等线 Light</vt:lpstr>
      <vt:lpstr>Calibri Light</vt:lpstr>
      <vt:lpstr>Office 主题​​</vt:lpstr>
      <vt:lpstr>江苏国家应用数学中心医学影像数据平台建设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Edward Ma</dc:creator>
  <cp:lastModifiedBy>wangdong</cp:lastModifiedBy>
  <cp:revision>1339</cp:revision>
  <dcterms:created xsi:type="dcterms:W3CDTF">2021-05-04T02:24:54Z</dcterms:created>
  <dcterms:modified xsi:type="dcterms:W3CDTF">2021-05-04T02:24:54Z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1033-3.3.1.5149</vt:lpwstr>
  </property>
</Properties>
</file>